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4.xml" ContentType="application/vnd.openxmlformats-officedocument.presentationml.slide+xml"/>
  <Override PartName="/ppt/slides/slide2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9.xml" ContentType="application/vnd.openxmlformats-officedocument.presentationml.slide+xml"/>
  <Override PartName="/ppt/slides/slide8.xml" ContentType="application/vnd.openxmlformats-officedocument.presentationml.slide+xml"/>
  <Override PartName="/ppt/slides/slide7.xml" ContentType="application/vnd.openxmlformats-officedocument.presentationml.slide+xml"/>
  <Override PartName="/ppt/slides/slide6.xml" ContentType="application/vnd.openxmlformats-officedocument.presentationml.slide+xml"/>
  <Override PartName="/ppt/slides/slide5.xml" ContentType="application/vnd.openxmlformats-officedocument.presentationml.slide+xml"/>
  <Override PartName="/ppt/slides/slide1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22.xml" ContentType="application/vnd.openxmlformats-officedocument.presentationml.slide+xml"/>
  <Override PartName="/ppt/slides/slide21.xml" ContentType="application/vnd.openxmlformats-officedocument.presentationml.slide+xml"/>
  <Override PartName="/ppt/slides/slide20.xml" ContentType="application/vnd.openxmlformats-officedocument.presentationml.slide+xml"/>
  <Override PartName="/ppt/slides/slide19.xml" ContentType="application/vnd.openxmlformats-officedocument.presentationml.slide+xml"/>
  <Override PartName="/ppt/slides/slide18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3.xml" ContentType="application/vnd.openxmlformats-officedocument.presentationml.slide+xml"/>
  <Override PartName="/ppt/slideLayouts/slideLayout10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11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7" r:id="rId18"/>
    <p:sldId id="278" r:id="rId19"/>
    <p:sldId id="272" r:id="rId20"/>
    <p:sldId id="273" r:id="rId21"/>
    <p:sldId id="274" r:id="rId22"/>
    <p:sldId id="275" r:id="rId23"/>
    <p:sldId id="276" r:id="rId24"/>
  </p:sldIdLst>
  <p:sldSz cx="18288000" cy="10287000"/>
  <p:notesSz cx="6858000" cy="9144000"/>
  <p:embeddedFontLst>
    <p:embeddedFont>
      <p:font typeface="Titillium Web" panose="00000500000000000000" pitchFamily="2" charset="0"/>
      <p:regular r:id="rId25"/>
      <p:bold r:id="rId26"/>
      <p:italic r:id="rId27"/>
      <p:boldItalic r:id="rId28"/>
    </p:embeddedFont>
    <p:embeddedFont>
      <p:font typeface="Poppins Bold" panose="020B0604020202020204" charset="0"/>
      <p:regular r:id="rId29"/>
    </p:embeddedFont>
    <p:embeddedFont>
      <p:font typeface="Poppins" panose="020B0604020202020204" charset="0"/>
      <p:regular r:id="rId30"/>
    </p:embeddedFont>
    <p:embeddedFont>
      <p:font typeface="Calibri" panose="020F0502020204030204" pitchFamily="34" charset="0"/>
      <p:regular r:id="rId31"/>
      <p:bold r:id="rId32"/>
      <p:italic r:id="rId33"/>
      <p:boldItalic r:id="rId34"/>
    </p:embeddedFont>
    <p:embeddedFont>
      <p:font typeface="Titillium Web Bold" panose="020B0604020202020204" charset="0"/>
      <p:regular r:id="rId35"/>
    </p:embeddedFont>
    <p:embeddedFont>
      <p:font typeface="League Spartan" panose="020B0604020202020204" charset="0"/>
      <p:regular r:id="rId3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273D"/>
    <a:srgbClr val="06293E"/>
    <a:srgbClr val="05273C"/>
    <a:srgbClr val="05283E"/>
    <a:srgbClr val="05263C"/>
    <a:srgbClr val="06263C"/>
    <a:srgbClr val="02263B"/>
    <a:srgbClr val="01273C"/>
    <a:srgbClr val="0C2A3C"/>
    <a:srgbClr val="0C2D3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560" y="6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font" Target="fonts/font2.fntdata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font" Target="fonts/font10.fntdata"/><Relationship Id="rId42" Type="http://schemas.openxmlformats.org/officeDocument/2006/relationships/customXml" Target="../customXml/item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font" Target="fonts/font5.fntdata"/><Relationship Id="rId41" Type="http://schemas.openxmlformats.org/officeDocument/2006/relationships/customXml" Target="../customXml/item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font" Target="fonts/font8.fntdata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font" Target="fonts/font4.fntdata"/><Relationship Id="rId36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font" Target="fonts/font7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font" Target="fonts/font3.fntdata"/><Relationship Id="rId30" Type="http://schemas.openxmlformats.org/officeDocument/2006/relationships/font" Target="fonts/font6.fntdata"/><Relationship Id="rId35" Type="http://schemas.openxmlformats.org/officeDocument/2006/relationships/font" Target="fonts/font11.fntdata"/><Relationship Id="rId43" Type="http://schemas.openxmlformats.org/officeDocument/2006/relationships/customXml" Target="../customXml/item3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font" Target="fonts/font1.fntdata"/><Relationship Id="rId33" Type="http://schemas.openxmlformats.org/officeDocument/2006/relationships/font" Target="fonts/font9.fntdata"/><Relationship Id="rId38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7/31/2026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3.png"/><Relationship Id="rId3" Type="http://schemas.openxmlformats.org/officeDocument/2006/relationships/image" Target="../media/image6.svg"/><Relationship Id="rId7" Type="http://schemas.openxmlformats.org/officeDocument/2006/relationships/image" Target="../media/image10.svg"/><Relationship Id="rId12" Type="http://schemas.openxmlformats.org/officeDocument/2006/relationships/image" Target="../media/image12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.png"/><Relationship Id="rId11" Type="http://schemas.openxmlformats.org/officeDocument/2006/relationships/image" Target="../media/image11.png"/><Relationship Id="rId5" Type="http://schemas.openxmlformats.org/officeDocument/2006/relationships/image" Target="../media/image8.svg"/><Relationship Id="rId10" Type="http://schemas.openxmlformats.org/officeDocument/2006/relationships/image" Target="../media/image10.png"/><Relationship Id="rId4" Type="http://schemas.openxmlformats.org/officeDocument/2006/relationships/image" Target="../media/image6.png"/><Relationship Id="rId9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sv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6.svg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zemafinanceira.com/" TargetMode="External"/><Relationship Id="rId5" Type="http://schemas.openxmlformats.org/officeDocument/2006/relationships/image" Target="../media/image30.jpeg"/><Relationship Id="rId4" Type="http://schemas.openxmlformats.org/officeDocument/2006/relationships/image" Target="../media/image2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sv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1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4233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933504" y="4434430"/>
            <a:ext cx="6421003" cy="2215248"/>
            <a:chOff x="0" y="0"/>
            <a:chExt cx="8561337" cy="295366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561324" cy="2953639"/>
            </a:xfrm>
            <a:custGeom>
              <a:avLst/>
              <a:gdLst/>
              <a:ahLst/>
              <a:cxnLst/>
              <a:rect l="l" t="t" r="r" b="b"/>
              <a:pathLst>
                <a:path w="8561324" h="2953639">
                  <a:moveTo>
                    <a:pt x="0" y="0"/>
                  </a:moveTo>
                  <a:lnTo>
                    <a:pt x="8561324" y="0"/>
                  </a:lnTo>
                  <a:lnTo>
                    <a:pt x="8561324" y="2953639"/>
                  </a:lnTo>
                  <a:lnTo>
                    <a:pt x="0" y="2953639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4" r="-11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2752820" y="2144344"/>
            <a:ext cx="13037877" cy="8307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497"/>
              </a:lnSpc>
            </a:pPr>
            <a:r>
              <a:rPr lang="en-US" sz="464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RELATÓRIO DE OUVIDORIA </a:t>
            </a:r>
            <a:r>
              <a:rPr lang="en-US" sz="464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1º </a:t>
            </a:r>
            <a:r>
              <a:rPr lang="en-US" sz="464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SEMESTRE DE </a:t>
            </a:r>
            <a:r>
              <a:rPr lang="en-US" sz="464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2026</a:t>
            </a:r>
            <a:endParaRPr lang="en-US" sz="464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233486" cy="10287000"/>
            <a:chOff x="0" y="0"/>
            <a:chExt cx="8233486" cy="10287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233411" cy="10287000"/>
            </a:xfrm>
            <a:custGeom>
              <a:avLst/>
              <a:gdLst/>
              <a:ahLst/>
              <a:cxnLst/>
              <a:rect l="l" t="t" r="r" b="b"/>
              <a:pathLst>
                <a:path w="8233411" h="10287000">
                  <a:moveTo>
                    <a:pt x="1030859" y="0"/>
                  </a:moveTo>
                  <a:cubicBezTo>
                    <a:pt x="680847" y="0"/>
                    <a:pt x="336677" y="28067"/>
                    <a:pt x="0" y="82169"/>
                  </a:cubicBezTo>
                  <a:lnTo>
                    <a:pt x="0" y="10287000"/>
                  </a:lnTo>
                  <a:lnTo>
                    <a:pt x="7972425" y="10287000"/>
                  </a:lnTo>
                  <a:cubicBezTo>
                    <a:pt x="8120762" y="9692767"/>
                    <a:pt x="8210297" y="9070975"/>
                    <a:pt x="8233411" y="8429879"/>
                  </a:cubicBezTo>
                  <a:lnTo>
                    <a:pt x="8233411" y="7762621"/>
                  </a:lnTo>
                  <a:cubicBezTo>
                    <a:pt x="8077708" y="3445891"/>
                    <a:pt x="4912614" y="0"/>
                    <a:pt x="1030859" y="0"/>
                  </a:cubicBezTo>
                  <a:close/>
                </a:path>
              </a:pathLst>
            </a:custGeom>
            <a:solidFill>
              <a:srgbClr val="081F2C">
                <a:alpha val="51765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0" y="453228"/>
            <a:ext cx="6397142" cy="9833772"/>
            <a:chOff x="0" y="0"/>
            <a:chExt cx="8529523" cy="1311169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529574" cy="13111735"/>
            </a:xfrm>
            <a:custGeom>
              <a:avLst/>
              <a:gdLst/>
              <a:ahLst/>
              <a:cxnLst/>
              <a:rect l="l" t="t" r="r" b="b"/>
              <a:pathLst>
                <a:path w="8529574" h="13111735">
                  <a:moveTo>
                    <a:pt x="0" y="0"/>
                  </a:moveTo>
                  <a:lnTo>
                    <a:pt x="8529574" y="0"/>
                  </a:lnTo>
                  <a:lnTo>
                    <a:pt x="8529574" y="13111735"/>
                  </a:lnTo>
                  <a:lnTo>
                    <a:pt x="0" y="1311173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1999"/>
              </a:blip>
              <a:stretch>
                <a:fillRect l="-14981" b="-8692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0" y="0"/>
            <a:ext cx="8235239" cy="10287000"/>
            <a:chOff x="0" y="0"/>
            <a:chExt cx="8235239" cy="102870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8235189" cy="10287000"/>
            </a:xfrm>
            <a:custGeom>
              <a:avLst/>
              <a:gdLst/>
              <a:ahLst/>
              <a:cxnLst/>
              <a:rect l="l" t="t" r="r" b="b"/>
              <a:pathLst>
                <a:path w="8235189" h="10287000">
                  <a:moveTo>
                    <a:pt x="0" y="0"/>
                  </a:moveTo>
                  <a:lnTo>
                    <a:pt x="0" y="10287000"/>
                  </a:lnTo>
                  <a:lnTo>
                    <a:pt x="8235189" y="10287000"/>
                  </a:lnTo>
                  <a:lnTo>
                    <a:pt x="8235189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8" name="TextBox 8"/>
          <p:cNvSpPr txBox="1"/>
          <p:nvPr/>
        </p:nvSpPr>
        <p:spPr>
          <a:xfrm>
            <a:off x="9054636" y="2017347"/>
            <a:ext cx="8296094" cy="585076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O Grupo Zema possui uma gestão empresarial pautada em valores como ética, equilíbrio, humildade, meritocracia,</a:t>
            </a: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empreendedorismo </a:t>
            </a: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e estabilidade financeira, nunca se esquecendo de sua responsabilidade social e preocupação pelas futuras gerações. </a:t>
            </a:r>
          </a:p>
          <a:p>
            <a:pPr algn="l" rtl="1">
              <a:lnSpc>
                <a:spcPts val="2699"/>
              </a:lnSpc>
            </a:pPr>
            <a:endParaRPr lang="en-US" sz="2299">
              <a:solidFill>
                <a:srgbClr val="042336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Contamos com a tradição e credibilidade de uma empresa familiar com mais de 100 anos de atuação no mercado, sempre focada em um excelente atendimento aos clientes, de forma ágil e prática. </a:t>
            </a:r>
          </a:p>
          <a:p>
            <a:pPr algn="l" rtl="1">
              <a:lnSpc>
                <a:spcPts val="2699"/>
              </a:lnSpc>
            </a:pPr>
            <a:endParaRPr lang="en-US" sz="2299">
              <a:solidFill>
                <a:srgbClr val="042336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A valorização de seus colaboradores faz com que a Zema</a:t>
            </a: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esteja entre as melhores empresas para se trabalhar. </a:t>
            </a:r>
          </a:p>
          <a:p>
            <a:pPr algn="l" rtl="1">
              <a:lnSpc>
                <a:spcPts val="2699"/>
              </a:lnSpc>
            </a:pPr>
            <a:endParaRPr lang="en-US" sz="2299">
              <a:solidFill>
                <a:srgbClr val="042336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Alinhada cada vez mais com seus parceiros e fornecedores, </a:t>
            </a: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a Zema busca uma contínua evolução de práticas de gestão </a:t>
            </a:r>
          </a:p>
          <a:p>
            <a:pPr algn="l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e governança, sempre com o objetivo de garantir sucessivos avanços e um crescimento sustentável.”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989329" y="8540039"/>
            <a:ext cx="3335245" cy="69965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r">
              <a:lnSpc>
                <a:spcPts val="2699"/>
              </a:lnSpc>
            </a:pPr>
            <a:r>
              <a:rPr lang="en-US" sz="2299" b="1">
                <a:solidFill>
                  <a:srgbClr val="042336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Romero Zema</a:t>
            </a:r>
          </a:p>
          <a:p>
            <a:pPr algn="r">
              <a:lnSpc>
                <a:spcPts val="2699"/>
              </a:lnSpc>
            </a:pPr>
            <a:r>
              <a:rPr lang="en-US" sz="2299">
                <a:solidFill>
                  <a:srgbClr val="042336"/>
                </a:solidFill>
                <a:latin typeface="Titillium Web"/>
                <a:ea typeface="Titillium Web"/>
                <a:cs typeface="Titillium Web"/>
                <a:sym typeface="Titillium Web"/>
              </a:rPr>
              <a:t>Presidente do Grupo Zema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8918486" y="892473"/>
            <a:ext cx="7186870" cy="66153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040"/>
              </a:lnSpc>
            </a:pPr>
            <a:r>
              <a:rPr lang="en-US" sz="3600" b="1">
                <a:solidFill>
                  <a:srgbClr val="042336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 PALAVRA DO CEO DO GRUPO ZEMA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5904426" y="9265139"/>
            <a:ext cx="2002584" cy="690896"/>
            <a:chOff x="0" y="0"/>
            <a:chExt cx="2670112" cy="92119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670175" cy="921131"/>
            </a:xfrm>
            <a:custGeom>
              <a:avLst/>
              <a:gdLst/>
              <a:ahLst/>
              <a:cxnLst/>
              <a:rect l="l" t="t" r="r" b="b"/>
              <a:pathLst>
                <a:path w="2670175" h="921131">
                  <a:moveTo>
                    <a:pt x="0" y="0"/>
                  </a:moveTo>
                  <a:lnTo>
                    <a:pt x="2670175" y="0"/>
                  </a:lnTo>
                  <a:lnTo>
                    <a:pt x="2670175" y="921131"/>
                  </a:lnTo>
                  <a:lnTo>
                    <a:pt x="0" y="921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44999"/>
              </a:blip>
              <a:stretch>
                <a:fillRect l="-4" r="-9" b="-6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0783472" y="1262748"/>
            <a:ext cx="7504528" cy="9024252"/>
            <a:chOff x="0" y="0"/>
            <a:chExt cx="10006038" cy="12032336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006076" cy="12032361"/>
            </a:xfrm>
            <a:custGeom>
              <a:avLst/>
              <a:gdLst/>
              <a:ahLst/>
              <a:cxnLst/>
              <a:rect l="l" t="t" r="r" b="b"/>
              <a:pathLst>
                <a:path w="10006076" h="12032361">
                  <a:moveTo>
                    <a:pt x="0" y="0"/>
                  </a:moveTo>
                  <a:lnTo>
                    <a:pt x="10006076" y="0"/>
                  </a:lnTo>
                  <a:lnTo>
                    <a:pt x="10006076" y="12032361"/>
                  </a:lnTo>
                  <a:lnTo>
                    <a:pt x="0" y="120323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23999"/>
              </a:blip>
              <a:stretch>
                <a:fillRect r="-63222" b="-11881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222818" y="2878255"/>
            <a:ext cx="10053009" cy="552605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700"/>
              </a:lnSpc>
            </a:pP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foi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criada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propósito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oferecer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soluções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confiáveis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acessíveis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descomplicadas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seus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Como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braço</a:t>
            </a:r>
            <a:endParaRPr lang="en-US" sz="2294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2700"/>
              </a:lnSpc>
            </a:pP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Grupo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– um dos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grupos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empresariais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sólidos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tradicionais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Brasil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com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100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anos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história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reconhecimento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– 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instituição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carrega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seu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DNA 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compromisso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excelência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transparência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  <a:p>
            <a:pPr algn="just" rtl="1">
              <a:lnSpc>
                <a:spcPts val="2700"/>
              </a:lnSpc>
            </a:pPr>
            <a:endParaRPr lang="en-US" sz="2294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2700"/>
              </a:lnSpc>
            </a:pP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Atuamos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forma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responsável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no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mercado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conectando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ampla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variedade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produtos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serviços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Todas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as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operações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são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supervisionadas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pelo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Banco Central do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Brasil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assegurando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pleno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cumprimento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das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normas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diretrizes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Sistema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Nacional.</a:t>
            </a:r>
          </a:p>
          <a:p>
            <a:pPr algn="just" rtl="1">
              <a:lnSpc>
                <a:spcPts val="2700"/>
              </a:lnSpc>
            </a:pPr>
            <a:endParaRPr lang="en-US" sz="2294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2700"/>
              </a:lnSpc>
            </a:pP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portfólio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inclui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linhas</a:t>
            </a:r>
            <a:r>
              <a:rPr lang="en-US" sz="2294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2294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empréstimo</a:t>
            </a:r>
            <a:r>
              <a:rPr lang="en-US" sz="2294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opções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investimento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com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soluções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pensadas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atender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diferentes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perfis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necessidades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sempre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foco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praticidade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segurança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no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relacionamento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longo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294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294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78613" y="828904"/>
            <a:ext cx="17000696" cy="106989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975"/>
              </a:lnSpc>
            </a:pPr>
            <a:r>
              <a:rPr lang="en-US" sz="34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SÃO MAIS DE </a:t>
            </a:r>
            <a:r>
              <a:rPr lang="en-US" sz="3499" b="1">
                <a:solidFill>
                  <a:srgbClr val="BAD54C"/>
                </a:solidFill>
                <a:latin typeface="Poppins Bold"/>
                <a:ea typeface="Poppins Bold"/>
                <a:cs typeface="Poppins Bold"/>
                <a:sym typeface="Poppins Bold"/>
              </a:rPr>
              <a:t>339 MIL</a:t>
            </a:r>
            <a:r>
              <a:rPr lang="en-US" sz="3499" b="1">
                <a:solidFill>
                  <a:srgbClr val="FFFFFF"/>
                </a:solidFill>
                <a:latin typeface="Poppins Bold"/>
                <a:ea typeface="Poppins Bold"/>
                <a:cs typeface="Poppins Bold"/>
                <a:sym typeface="Poppins Bold"/>
              </a:rPr>
              <a:t> CLIENTES ATENDIDOS, E NOSSO COMPROMISSO COM A INOVAÇÃO NÃO PARA DE CRESCER!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2486520" y="1436141"/>
            <a:ext cx="242259" cy="242259"/>
          </a:xfrm>
          <a:custGeom>
            <a:avLst/>
            <a:gdLst/>
            <a:ahLst/>
            <a:cxnLst/>
            <a:rect l="l" t="t" r="r" b="b"/>
            <a:pathLst>
              <a:path w="242259" h="242259">
                <a:moveTo>
                  <a:pt x="0" y="0"/>
                </a:moveTo>
                <a:lnTo>
                  <a:pt x="242259" y="0"/>
                </a:lnTo>
                <a:lnTo>
                  <a:pt x="242259" y="242259"/>
                </a:lnTo>
                <a:lnTo>
                  <a:pt x="0" y="2422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sp>
        <p:nvSpPr>
          <p:cNvPr id="3" name="Freeform 3"/>
          <p:cNvSpPr/>
          <p:nvPr/>
        </p:nvSpPr>
        <p:spPr>
          <a:xfrm>
            <a:off x="-63503" y="7473239"/>
            <a:ext cx="18414997" cy="2877255"/>
          </a:xfrm>
          <a:custGeom>
            <a:avLst/>
            <a:gdLst/>
            <a:ahLst/>
            <a:cxnLst/>
            <a:rect l="l" t="t" r="r" b="b"/>
            <a:pathLst>
              <a:path w="18414997" h="2877255">
                <a:moveTo>
                  <a:pt x="0" y="0"/>
                </a:moveTo>
                <a:lnTo>
                  <a:pt x="18414997" y="0"/>
                </a:lnTo>
                <a:lnTo>
                  <a:pt x="18414997" y="2877255"/>
                </a:lnTo>
                <a:lnTo>
                  <a:pt x="0" y="2877255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="" xmlns:asvg="http://schemas.microsoft.com/office/drawing/2016/SVG/main" r:embed="rId5"/>
                </a:ext>
              </a:extLst>
            </a:blip>
            <a:stretch>
              <a:fillRect/>
            </a:stretch>
          </a:blipFill>
        </p:spPr>
      </p:sp>
      <p:sp>
        <p:nvSpPr>
          <p:cNvPr id="4" name="Freeform 4"/>
          <p:cNvSpPr/>
          <p:nvPr/>
        </p:nvSpPr>
        <p:spPr>
          <a:xfrm>
            <a:off x="-63503" y="3658410"/>
            <a:ext cx="12403750" cy="2970047"/>
          </a:xfrm>
          <a:custGeom>
            <a:avLst/>
            <a:gdLst/>
            <a:ahLst/>
            <a:cxnLst/>
            <a:rect l="l" t="t" r="r" b="b"/>
            <a:pathLst>
              <a:path w="12403750" h="2970047">
                <a:moveTo>
                  <a:pt x="0" y="0"/>
                </a:moveTo>
                <a:lnTo>
                  <a:pt x="12403750" y="0"/>
                </a:lnTo>
                <a:lnTo>
                  <a:pt x="12403750" y="2970047"/>
                </a:lnTo>
                <a:lnTo>
                  <a:pt x="0" y="2970047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="" xmlns:asvg="http://schemas.microsoft.com/office/drawing/2016/SVG/main" r:embed="rId7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2437714" y="1891160"/>
            <a:ext cx="5000625" cy="1828800"/>
            <a:chOff x="0" y="0"/>
            <a:chExt cx="6667500" cy="24384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6667500" cy="2438400"/>
            </a:xfrm>
            <a:custGeom>
              <a:avLst/>
              <a:gdLst/>
              <a:ahLst/>
              <a:cxnLst/>
              <a:rect l="l" t="t" r="r" b="b"/>
              <a:pathLst>
                <a:path w="6667500" h="2438400">
                  <a:moveTo>
                    <a:pt x="0" y="0"/>
                  </a:moveTo>
                  <a:lnTo>
                    <a:pt x="6667500" y="0"/>
                  </a:lnTo>
                  <a:lnTo>
                    <a:pt x="6667500" y="2438400"/>
                  </a:lnTo>
                  <a:lnTo>
                    <a:pt x="0" y="2438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/>
              <a:stretch>
                <a:fillRect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541849" y="8215579"/>
            <a:ext cx="4600575" cy="1390650"/>
            <a:chOff x="0" y="0"/>
            <a:chExt cx="6134100" cy="185420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6134100" cy="1854200"/>
            </a:xfrm>
            <a:custGeom>
              <a:avLst/>
              <a:gdLst/>
              <a:ahLst/>
              <a:cxnLst/>
              <a:rect l="l" t="t" r="r" b="b"/>
              <a:pathLst>
                <a:path w="6134100" h="1854200">
                  <a:moveTo>
                    <a:pt x="0" y="0"/>
                  </a:moveTo>
                  <a:lnTo>
                    <a:pt x="6134100" y="0"/>
                  </a:lnTo>
                  <a:lnTo>
                    <a:pt x="6134100" y="1854200"/>
                  </a:lnTo>
                  <a:lnTo>
                    <a:pt x="0" y="1854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9"/>
              <a:stretch>
                <a:fillRect t="-1929" b="-2180"/>
              </a:stretch>
            </a:blipFill>
          </p:spPr>
        </p:sp>
      </p:grpSp>
      <p:grpSp>
        <p:nvGrpSpPr>
          <p:cNvPr id="9" name="Group 9"/>
          <p:cNvGrpSpPr/>
          <p:nvPr/>
        </p:nvGrpSpPr>
        <p:grpSpPr>
          <a:xfrm>
            <a:off x="5048993" y="6172752"/>
            <a:ext cx="4105275" cy="2343150"/>
            <a:chOff x="0" y="0"/>
            <a:chExt cx="5473700" cy="3124200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5473700" cy="3124200"/>
            </a:xfrm>
            <a:custGeom>
              <a:avLst/>
              <a:gdLst/>
              <a:ahLst/>
              <a:cxnLst/>
              <a:rect l="l" t="t" r="r" b="b"/>
              <a:pathLst>
                <a:path w="5473700" h="3124200">
                  <a:moveTo>
                    <a:pt x="0" y="0"/>
                  </a:moveTo>
                  <a:lnTo>
                    <a:pt x="5473700" y="0"/>
                  </a:lnTo>
                  <a:lnTo>
                    <a:pt x="5473700" y="3124200"/>
                  </a:lnTo>
                  <a:lnTo>
                    <a:pt x="0" y="3124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/>
              <a:stretch>
                <a:fillRect/>
              </a:stretch>
            </a:blipFill>
          </p:spPr>
        </p:sp>
      </p:grpSp>
      <p:grpSp>
        <p:nvGrpSpPr>
          <p:cNvPr id="11" name="Group 11"/>
          <p:cNvGrpSpPr/>
          <p:nvPr/>
        </p:nvGrpSpPr>
        <p:grpSpPr>
          <a:xfrm>
            <a:off x="12947933" y="5362708"/>
            <a:ext cx="4676775" cy="1543050"/>
            <a:chOff x="0" y="0"/>
            <a:chExt cx="6235700" cy="2057400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6235700" cy="2057400"/>
            </a:xfrm>
            <a:custGeom>
              <a:avLst/>
              <a:gdLst/>
              <a:ahLst/>
              <a:cxnLst/>
              <a:rect l="l" t="t" r="r" b="b"/>
              <a:pathLst>
                <a:path w="6235700" h="2057400">
                  <a:moveTo>
                    <a:pt x="0" y="0"/>
                  </a:moveTo>
                  <a:lnTo>
                    <a:pt x="6235700" y="0"/>
                  </a:lnTo>
                  <a:lnTo>
                    <a:pt x="6235700" y="2057400"/>
                  </a:lnTo>
                  <a:lnTo>
                    <a:pt x="0" y="2057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1"/>
              <a:stretch>
                <a:fillRect/>
              </a:stretch>
            </a:blipFill>
          </p:spPr>
        </p:sp>
      </p:grpSp>
      <p:grpSp>
        <p:nvGrpSpPr>
          <p:cNvPr id="13" name="Group 13"/>
          <p:cNvGrpSpPr/>
          <p:nvPr/>
        </p:nvGrpSpPr>
        <p:grpSpPr>
          <a:xfrm rot="980879">
            <a:off x="10342159" y="1266482"/>
            <a:ext cx="7753350" cy="7753350"/>
            <a:chOff x="0" y="0"/>
            <a:chExt cx="10337800" cy="10337800"/>
          </a:xfrm>
        </p:grpSpPr>
        <p:sp>
          <p:nvSpPr>
            <p:cNvPr id="14" name="Freeform 14"/>
            <p:cNvSpPr/>
            <p:nvPr/>
          </p:nvSpPr>
          <p:spPr>
            <a:xfrm>
              <a:off x="0" y="0"/>
              <a:ext cx="10337800" cy="10337800"/>
            </a:xfrm>
            <a:custGeom>
              <a:avLst/>
              <a:gdLst/>
              <a:ahLst/>
              <a:cxnLst/>
              <a:rect l="l" t="t" r="r" b="b"/>
              <a:pathLst>
                <a:path w="10337800" h="10337800">
                  <a:moveTo>
                    <a:pt x="0" y="0"/>
                  </a:moveTo>
                  <a:lnTo>
                    <a:pt x="0" y="10337800"/>
                  </a:lnTo>
                  <a:lnTo>
                    <a:pt x="9513316" y="10337800"/>
                  </a:lnTo>
                  <a:lnTo>
                    <a:pt x="10337800" y="10337800"/>
                  </a:lnTo>
                  <a:lnTo>
                    <a:pt x="10337800" y="3514598"/>
                  </a:lnTo>
                  <a:lnTo>
                    <a:pt x="9306814" y="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2">
                <a:alphaModFix amt="43999"/>
              </a:blip>
              <a:stretch>
                <a:fillRect/>
              </a:stretch>
            </a:blipFill>
          </p:spPr>
        </p:sp>
      </p:grpSp>
      <p:grpSp>
        <p:nvGrpSpPr>
          <p:cNvPr id="15" name="Group 15"/>
          <p:cNvGrpSpPr/>
          <p:nvPr/>
        </p:nvGrpSpPr>
        <p:grpSpPr>
          <a:xfrm>
            <a:off x="15904426" y="9265139"/>
            <a:ext cx="2002584" cy="690896"/>
            <a:chOff x="0" y="0"/>
            <a:chExt cx="2670112" cy="921194"/>
          </a:xfrm>
        </p:grpSpPr>
        <p:sp>
          <p:nvSpPr>
            <p:cNvPr id="16" name="Freeform 16"/>
            <p:cNvSpPr/>
            <p:nvPr/>
          </p:nvSpPr>
          <p:spPr>
            <a:xfrm>
              <a:off x="0" y="0"/>
              <a:ext cx="2670175" cy="921131"/>
            </a:xfrm>
            <a:custGeom>
              <a:avLst/>
              <a:gdLst/>
              <a:ahLst/>
              <a:cxnLst/>
              <a:rect l="l" t="t" r="r" b="b"/>
              <a:pathLst>
                <a:path w="2670175" h="921131">
                  <a:moveTo>
                    <a:pt x="0" y="0"/>
                  </a:moveTo>
                  <a:lnTo>
                    <a:pt x="2670175" y="0"/>
                  </a:lnTo>
                  <a:lnTo>
                    <a:pt x="2670175" y="921131"/>
                  </a:lnTo>
                  <a:lnTo>
                    <a:pt x="0" y="92113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3">
                <a:alphaModFix amt="44999"/>
              </a:blip>
              <a:stretch>
                <a:fillRect l="-4" r="-9" b="-6"/>
              </a:stretch>
            </a:blipFill>
          </p:spPr>
        </p:sp>
      </p:grpSp>
      <p:grpSp>
        <p:nvGrpSpPr>
          <p:cNvPr id="17" name="Group 17"/>
          <p:cNvGrpSpPr/>
          <p:nvPr/>
        </p:nvGrpSpPr>
        <p:grpSpPr>
          <a:xfrm>
            <a:off x="0" y="7392048"/>
            <a:ext cx="18288000" cy="2894952"/>
            <a:chOff x="0" y="0"/>
            <a:chExt cx="18288000" cy="2894952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18288000" cy="2894965"/>
            </a:xfrm>
            <a:custGeom>
              <a:avLst/>
              <a:gdLst/>
              <a:ahLst/>
              <a:cxnLst/>
              <a:rect l="l" t="t" r="r" b="b"/>
              <a:pathLst>
                <a:path w="18288000" h="2894965">
                  <a:moveTo>
                    <a:pt x="0" y="0"/>
                  </a:moveTo>
                  <a:lnTo>
                    <a:pt x="0" y="2894965"/>
                  </a:lnTo>
                  <a:lnTo>
                    <a:pt x="18288000" y="2894965"/>
                  </a:lnTo>
                  <a:lnTo>
                    <a:pt x="1828800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grpSp>
        <p:nvGrpSpPr>
          <p:cNvPr id="19" name="Group 19"/>
          <p:cNvGrpSpPr/>
          <p:nvPr/>
        </p:nvGrpSpPr>
        <p:grpSpPr>
          <a:xfrm>
            <a:off x="-63503" y="3658524"/>
            <a:ext cx="12115209" cy="2969952"/>
            <a:chOff x="0" y="0"/>
            <a:chExt cx="12115203" cy="2969958"/>
          </a:xfrm>
        </p:grpSpPr>
        <p:sp>
          <p:nvSpPr>
            <p:cNvPr id="20" name="Freeform 20"/>
            <p:cNvSpPr/>
            <p:nvPr/>
          </p:nvSpPr>
          <p:spPr>
            <a:xfrm>
              <a:off x="63500" y="63500"/>
              <a:ext cx="3815714" cy="2842901"/>
            </a:xfrm>
            <a:custGeom>
              <a:avLst/>
              <a:gdLst/>
              <a:ahLst/>
              <a:cxnLst/>
              <a:rect l="l" t="t" r="r" b="b"/>
              <a:pathLst>
                <a:path w="3815714" h="2842901">
                  <a:moveTo>
                    <a:pt x="0" y="0"/>
                  </a:moveTo>
                  <a:lnTo>
                    <a:pt x="0" y="2842901"/>
                  </a:lnTo>
                  <a:lnTo>
                    <a:pt x="3815714" y="2842901"/>
                  </a:lnTo>
                  <a:lnTo>
                    <a:pt x="3815714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1" name="Freeform 21"/>
            <p:cNvSpPr/>
            <p:nvPr/>
          </p:nvSpPr>
          <p:spPr>
            <a:xfrm>
              <a:off x="3860164" y="63500"/>
              <a:ext cx="4114799" cy="1189611"/>
            </a:xfrm>
            <a:custGeom>
              <a:avLst/>
              <a:gdLst/>
              <a:ahLst/>
              <a:cxnLst/>
              <a:rect l="l" t="t" r="r" b="b"/>
              <a:pathLst>
                <a:path w="4114799" h="1189611">
                  <a:moveTo>
                    <a:pt x="0" y="1189611"/>
                  </a:moveTo>
                  <a:lnTo>
                    <a:pt x="4114800" y="1189611"/>
                  </a:lnTo>
                  <a:lnTo>
                    <a:pt x="411480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22" name="Freeform 22"/>
            <p:cNvSpPr/>
            <p:nvPr/>
          </p:nvSpPr>
          <p:spPr>
            <a:xfrm>
              <a:off x="7936864" y="63500"/>
              <a:ext cx="4114799" cy="2842901"/>
            </a:xfrm>
            <a:custGeom>
              <a:avLst/>
              <a:gdLst/>
              <a:ahLst/>
              <a:cxnLst/>
              <a:rect l="l" t="t" r="r" b="b"/>
              <a:pathLst>
                <a:path w="4114799" h="2842901">
                  <a:moveTo>
                    <a:pt x="0" y="2842901"/>
                  </a:moveTo>
                  <a:lnTo>
                    <a:pt x="4114799" y="2842901"/>
                  </a:lnTo>
                  <a:lnTo>
                    <a:pt x="4114799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23" name="TextBox 23"/>
          <p:cNvSpPr txBox="1"/>
          <p:nvPr/>
        </p:nvSpPr>
        <p:spPr>
          <a:xfrm>
            <a:off x="902294" y="7138130"/>
            <a:ext cx="2321166" cy="94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22"/>
              </a:lnSpc>
            </a:pPr>
            <a:r>
              <a:rPr lang="en-US" sz="52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MISSÃO</a:t>
            </a:r>
          </a:p>
        </p:txBody>
      </p:sp>
      <p:sp>
        <p:nvSpPr>
          <p:cNvPr id="24" name="TextBox 24"/>
          <p:cNvSpPr txBox="1"/>
          <p:nvPr/>
        </p:nvSpPr>
        <p:spPr>
          <a:xfrm>
            <a:off x="2846965" y="821265"/>
            <a:ext cx="1779165" cy="94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22"/>
              </a:lnSpc>
            </a:pPr>
            <a:r>
              <a:rPr lang="en-US" sz="52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VISÃO</a:t>
            </a:r>
          </a:p>
        </p:txBody>
      </p:sp>
      <p:sp>
        <p:nvSpPr>
          <p:cNvPr id="25" name="TextBox 25"/>
          <p:cNvSpPr txBox="1"/>
          <p:nvPr/>
        </p:nvSpPr>
        <p:spPr>
          <a:xfrm>
            <a:off x="5296319" y="5087160"/>
            <a:ext cx="2729017" cy="94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22"/>
              </a:lnSpc>
            </a:pPr>
            <a:r>
              <a:rPr lang="en-US" sz="52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VALORES</a:t>
            </a:r>
          </a:p>
        </p:txBody>
      </p:sp>
      <p:sp>
        <p:nvSpPr>
          <p:cNvPr id="26" name="TextBox 26"/>
          <p:cNvSpPr txBox="1"/>
          <p:nvPr/>
        </p:nvSpPr>
        <p:spPr>
          <a:xfrm>
            <a:off x="12394949" y="4146671"/>
            <a:ext cx="4568447" cy="945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7322"/>
              </a:lnSpc>
            </a:pPr>
            <a:r>
              <a:rPr lang="en-US" sz="52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COMPROMISSO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705850" cy="10287000"/>
            <a:chOff x="0" y="0"/>
            <a:chExt cx="116078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607800" cy="13716000"/>
            </a:xfrm>
            <a:custGeom>
              <a:avLst/>
              <a:gdLst/>
              <a:ahLst/>
              <a:cxnLst/>
              <a:rect l="l" t="t" r="r" b="b"/>
              <a:pathLst>
                <a:path w="11607800" h="13716000">
                  <a:moveTo>
                    <a:pt x="0" y="0"/>
                  </a:moveTo>
                  <a:lnTo>
                    <a:pt x="11607800" y="0"/>
                  </a:lnTo>
                  <a:lnTo>
                    <a:pt x="116078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44999"/>
              </a:blip>
              <a:stretch>
                <a:fillRect t="-4285" b="-32843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9144000" y="4417457"/>
            <a:ext cx="6959746" cy="207173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12172"/>
              </a:lnSpc>
            </a:pPr>
            <a:r>
              <a:rPr lang="en-US" sz="8694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OUVIDORIA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127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Box 16"/>
          <p:cNvSpPr txBox="1"/>
          <p:nvPr/>
        </p:nvSpPr>
        <p:spPr>
          <a:xfrm>
            <a:off x="5181600" y="1790700"/>
            <a:ext cx="9510579" cy="120609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9236"/>
              </a:lnSpc>
            </a:pPr>
            <a:r>
              <a:rPr lang="en-US" sz="65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EQUIPE DE OUVIDORIA</a:t>
            </a:r>
          </a:p>
        </p:txBody>
      </p:sp>
      <p:sp>
        <p:nvSpPr>
          <p:cNvPr id="18" name="TextBox 18"/>
          <p:cNvSpPr txBox="1"/>
          <p:nvPr/>
        </p:nvSpPr>
        <p:spPr>
          <a:xfrm>
            <a:off x="2433904" y="8257546"/>
            <a:ext cx="74085" cy="470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9222476" y="8257546"/>
            <a:ext cx="74085" cy="470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599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15352890" y="8266128"/>
            <a:ext cx="74085" cy="47027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639"/>
              </a:lnSpc>
            </a:pPr>
            <a:r>
              <a:rPr lang="en-US" sz="2599" b="1">
                <a:solidFill>
                  <a:srgbClr val="FFFFFE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 </a:t>
            </a:r>
          </a:p>
        </p:txBody>
      </p:sp>
      <p:sp>
        <p:nvSpPr>
          <p:cNvPr id="24" name="AutoShape 2" descr="Retratos da Equipe de Ouvidor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6" name="AutoShape 4" descr="blob:https://web.whatsapp.com/b975e90b-1e53-45e1-b73d-a21b38ca14f2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2" name="AutoShape 2" descr="Retratos corporativos em destaque"/>
          <p:cNvSpPr>
            <a:spLocks noChangeAspect="1" noChangeArrowheads="1"/>
          </p:cNvSpPr>
          <p:nvPr/>
        </p:nvSpPr>
        <p:spPr bwMode="auto">
          <a:xfrm>
            <a:off x="460375" y="1603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476" y="3238501"/>
            <a:ext cx="18133324" cy="6041660"/>
          </a:xfrm>
          <a:prstGeom prst="rect">
            <a:avLst/>
          </a:prstGeom>
        </p:spPr>
      </p:pic>
      <p:pic>
        <p:nvPicPr>
          <p:cNvPr id="27" name="Imagem 2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47800" y="4127665"/>
            <a:ext cx="2615609" cy="2743200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8527666" cy="10287000"/>
            <a:chOff x="0" y="0"/>
            <a:chExt cx="11370221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1370183" cy="13716000"/>
            </a:xfrm>
            <a:custGeom>
              <a:avLst/>
              <a:gdLst/>
              <a:ahLst/>
              <a:cxnLst/>
              <a:rect l="l" t="t" r="r" b="b"/>
              <a:pathLst>
                <a:path w="11370183" h="13716000">
                  <a:moveTo>
                    <a:pt x="0" y="0"/>
                  </a:moveTo>
                  <a:lnTo>
                    <a:pt x="11370183" y="0"/>
                  </a:lnTo>
                  <a:lnTo>
                    <a:pt x="11370183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4000"/>
              </a:blip>
              <a:stretch>
                <a:fillRect l="-38574" r="-710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1067412" y="8932021"/>
            <a:ext cx="3696281" cy="9853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083"/>
              </a:lnSpc>
            </a:pPr>
            <a:r>
              <a:rPr lang="en-US" sz="2916" b="1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Daniella Carvalho</a:t>
            </a:r>
          </a:p>
          <a:p>
            <a:pPr algn="ctr">
              <a:lnSpc>
                <a:spcPts val="3403"/>
              </a:lnSpc>
            </a:pPr>
            <a:r>
              <a:rPr lang="en-US" sz="2430" b="1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Coordenadora de Ouvidoria</a:t>
            </a:r>
          </a:p>
        </p:txBody>
      </p:sp>
      <p:sp>
        <p:nvSpPr>
          <p:cNvPr id="5" name="TextBox 5"/>
          <p:cNvSpPr txBox="1"/>
          <p:nvPr/>
        </p:nvSpPr>
        <p:spPr>
          <a:xfrm>
            <a:off x="12937341" y="9482004"/>
            <a:ext cx="69275" cy="4428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03"/>
              </a:lnSpc>
            </a:pPr>
            <a:r>
              <a:rPr lang="en-US" sz="2430" b="1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 </a:t>
            </a:r>
          </a:p>
        </p:txBody>
      </p:sp>
      <p:sp>
        <p:nvSpPr>
          <p:cNvPr id="6" name="TextBox 6"/>
          <p:cNvSpPr txBox="1"/>
          <p:nvPr/>
        </p:nvSpPr>
        <p:spPr>
          <a:xfrm>
            <a:off x="8859545" y="443236"/>
            <a:ext cx="8200349" cy="80790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‘’ Trabalhar no departamento de ouvidoria é desafiador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 gratificante. Nossa principal missão é atuar como intermediários entre a empresa e seus clientes, colaboradores e stakeholders, ouvindo, registrando e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 resolvendo reclamações, sugestões e elogios de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maneira justa e eficiente. Esse trabalho exige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habilidades de comunicação, empatia e resolução de conflitos, além de uma postura ética e imparcial.</a:t>
            </a:r>
          </a:p>
          <a:p>
            <a:pPr algn="ctr" rtl="1">
              <a:lnSpc>
                <a:spcPts val="3524"/>
              </a:lnSpc>
            </a:pPr>
            <a:endParaRPr lang="en-US" sz="253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ouvidoria tem um papel estratégico ao identificar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padrões nos feedbacks recebidos, contribuindo para a melhoria contínua de produtos, serviços e processos internos da organização. Além disso, lidamos com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situações delicadas e de diferentes perspectivas, o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que exige escuta ativa e capacidade de adaptação. 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 resumo, o trabalho na ouvidoria é uma oportunidade de fazer a diferença, promovendo um ambiente mais eficiente</a:t>
            </a:r>
          </a:p>
          <a:p>
            <a:pPr algn="ctr">
              <a:lnSpc>
                <a:spcPts val="3524"/>
              </a:lnSpc>
            </a:pPr>
            <a:r>
              <a:rPr lang="en-US" sz="253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alinhado às necessidades do nosso público.’’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7442540" y="0"/>
            <a:ext cx="10845460" cy="10287000"/>
            <a:chOff x="0" y="0"/>
            <a:chExt cx="10845457" cy="10287000"/>
          </a:xfrm>
        </p:grpSpPr>
        <p:sp>
          <p:nvSpPr>
            <p:cNvPr id="3" name="Freeform 3"/>
            <p:cNvSpPr/>
            <p:nvPr/>
          </p:nvSpPr>
          <p:spPr>
            <a:xfrm>
              <a:off x="758444" y="0"/>
              <a:ext cx="10086974" cy="10287000"/>
            </a:xfrm>
            <a:custGeom>
              <a:avLst/>
              <a:gdLst/>
              <a:ahLst/>
              <a:cxnLst/>
              <a:rect l="l" t="t" r="r" b="b"/>
              <a:pathLst>
                <a:path w="10086974" h="10287000">
                  <a:moveTo>
                    <a:pt x="0" y="0"/>
                  </a:moveTo>
                  <a:lnTo>
                    <a:pt x="5365368" y="10287000"/>
                  </a:lnTo>
                  <a:lnTo>
                    <a:pt x="10086974" y="10287000"/>
                  </a:lnTo>
                  <a:lnTo>
                    <a:pt x="10086974" y="0"/>
                  </a:lnTo>
                  <a:close/>
                </a:path>
              </a:pathLst>
            </a:custGeom>
            <a:solidFill>
              <a:srgbClr val="192836">
                <a:alpha val="40000"/>
              </a:srgbClr>
            </a:solidFill>
          </p:spPr>
        </p:sp>
      </p:grpSp>
      <p:grpSp>
        <p:nvGrpSpPr>
          <p:cNvPr id="4" name="Group 4"/>
          <p:cNvGrpSpPr/>
          <p:nvPr/>
        </p:nvGrpSpPr>
        <p:grpSpPr>
          <a:xfrm>
            <a:off x="10651627" y="7171754"/>
            <a:ext cx="7636373" cy="3115246"/>
            <a:chOff x="0" y="0"/>
            <a:chExt cx="10181831" cy="4153662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10181844" cy="4153662"/>
            </a:xfrm>
            <a:custGeom>
              <a:avLst/>
              <a:gdLst/>
              <a:ahLst/>
              <a:cxnLst/>
              <a:rect l="l" t="t" r="r" b="b"/>
              <a:pathLst>
                <a:path w="10181844" h="4153662">
                  <a:moveTo>
                    <a:pt x="0" y="0"/>
                  </a:moveTo>
                  <a:lnTo>
                    <a:pt x="10181844" y="0"/>
                  </a:lnTo>
                  <a:lnTo>
                    <a:pt x="10181844" y="4153662"/>
                  </a:lnTo>
                  <a:lnTo>
                    <a:pt x="0" y="415366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40000"/>
              </a:blip>
              <a:stretch>
                <a:fillRect r="-37579" b="-20161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12361450" y="4392911"/>
            <a:ext cx="2781300" cy="2781300"/>
            <a:chOff x="0" y="0"/>
            <a:chExt cx="3708400" cy="3708400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3708400" cy="3708400"/>
            </a:xfrm>
            <a:custGeom>
              <a:avLst/>
              <a:gdLst/>
              <a:ahLst/>
              <a:cxnLst/>
              <a:rect l="l" t="t" r="r" b="b"/>
              <a:pathLst>
                <a:path w="3708400" h="3708400">
                  <a:moveTo>
                    <a:pt x="0" y="0"/>
                  </a:moveTo>
                  <a:lnTo>
                    <a:pt x="3708400" y="0"/>
                  </a:lnTo>
                  <a:lnTo>
                    <a:pt x="3708400" y="3708400"/>
                  </a:lnTo>
                  <a:lnTo>
                    <a:pt x="0" y="3708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62000"/>
              </a:blip>
              <a:stretch>
                <a:fillRect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10077688" y="1856146"/>
            <a:ext cx="2581275" cy="2533650"/>
            <a:chOff x="0" y="0"/>
            <a:chExt cx="3441700" cy="3378200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441700" cy="3378200"/>
            </a:xfrm>
            <a:custGeom>
              <a:avLst/>
              <a:gdLst/>
              <a:ahLst/>
              <a:cxnLst/>
              <a:rect l="l" t="t" r="r" b="b"/>
              <a:pathLst>
                <a:path w="3441700" h="3378200">
                  <a:moveTo>
                    <a:pt x="0" y="0"/>
                  </a:moveTo>
                  <a:lnTo>
                    <a:pt x="3441700" y="0"/>
                  </a:lnTo>
                  <a:lnTo>
                    <a:pt x="3441700" y="3378200"/>
                  </a:lnTo>
                  <a:lnTo>
                    <a:pt x="0" y="33782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alphaModFix amt="55000"/>
              </a:blip>
              <a:stretch>
                <a:fillRect/>
              </a:stretch>
            </a:blipFill>
          </p:spPr>
        </p:sp>
      </p:grpSp>
      <p:grpSp>
        <p:nvGrpSpPr>
          <p:cNvPr id="10" name="Group 10"/>
          <p:cNvGrpSpPr/>
          <p:nvPr/>
        </p:nvGrpSpPr>
        <p:grpSpPr>
          <a:xfrm>
            <a:off x="13750871" y="715794"/>
            <a:ext cx="3343275" cy="3343275"/>
            <a:chOff x="0" y="0"/>
            <a:chExt cx="4457700" cy="4457700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4457700" cy="4457700"/>
            </a:xfrm>
            <a:custGeom>
              <a:avLst/>
              <a:gdLst/>
              <a:ahLst/>
              <a:cxnLst/>
              <a:rect l="l" t="t" r="r" b="b"/>
              <a:pathLst>
                <a:path w="4457700" h="4457700">
                  <a:moveTo>
                    <a:pt x="0" y="0"/>
                  </a:moveTo>
                  <a:lnTo>
                    <a:pt x="4457700" y="0"/>
                  </a:lnTo>
                  <a:lnTo>
                    <a:pt x="4457700" y="4457700"/>
                  </a:lnTo>
                  <a:lnTo>
                    <a:pt x="0" y="4457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62000"/>
              </a:blip>
              <a:stretch>
                <a:fillRect/>
              </a:stretch>
            </a:blipFill>
          </p:spPr>
        </p:sp>
      </p:grpSp>
      <p:grpSp>
        <p:nvGrpSpPr>
          <p:cNvPr id="12" name="Group 12"/>
          <p:cNvGrpSpPr/>
          <p:nvPr/>
        </p:nvGrpSpPr>
        <p:grpSpPr>
          <a:xfrm>
            <a:off x="14395237" y="1511408"/>
            <a:ext cx="2047875" cy="1638300"/>
            <a:chOff x="0" y="0"/>
            <a:chExt cx="2730500" cy="2184400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2730500" cy="2184400"/>
            </a:xfrm>
            <a:custGeom>
              <a:avLst/>
              <a:gdLst/>
              <a:ahLst/>
              <a:cxnLst/>
              <a:rect l="l" t="t" r="r" b="b"/>
              <a:pathLst>
                <a:path w="2730500" h="2184400">
                  <a:moveTo>
                    <a:pt x="0" y="0"/>
                  </a:moveTo>
                  <a:lnTo>
                    <a:pt x="2730500" y="0"/>
                  </a:lnTo>
                  <a:lnTo>
                    <a:pt x="2730500" y="2184400"/>
                  </a:lnTo>
                  <a:lnTo>
                    <a:pt x="0" y="218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alphaModFix amt="55000"/>
              </a:blip>
              <a:stretch>
                <a:fillRect/>
              </a:stretch>
            </a:blipFill>
          </p:spPr>
        </p:sp>
      </p:grpSp>
      <p:grpSp>
        <p:nvGrpSpPr>
          <p:cNvPr id="14" name="Group 14"/>
          <p:cNvGrpSpPr/>
          <p:nvPr/>
        </p:nvGrpSpPr>
        <p:grpSpPr>
          <a:xfrm>
            <a:off x="13250494" y="5007950"/>
            <a:ext cx="1000125" cy="1323975"/>
            <a:chOff x="0" y="0"/>
            <a:chExt cx="1333500" cy="1765300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333500" cy="1765300"/>
            </a:xfrm>
            <a:custGeom>
              <a:avLst/>
              <a:gdLst/>
              <a:ahLst/>
              <a:cxnLst/>
              <a:rect l="l" t="t" r="r" b="b"/>
              <a:pathLst>
                <a:path w="1333500" h="1765300">
                  <a:moveTo>
                    <a:pt x="0" y="0"/>
                  </a:moveTo>
                  <a:lnTo>
                    <a:pt x="1333500" y="0"/>
                  </a:lnTo>
                  <a:lnTo>
                    <a:pt x="1333500" y="1765300"/>
                  </a:lnTo>
                  <a:lnTo>
                    <a:pt x="0" y="1765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7">
                <a:alphaModFix amt="55000"/>
              </a:blip>
              <a:stretch>
                <a:fillRect/>
              </a:stretch>
            </a:blipFill>
          </p:spPr>
        </p:sp>
      </p:grpSp>
      <p:grpSp>
        <p:nvGrpSpPr>
          <p:cNvPr id="16" name="Group 16"/>
          <p:cNvGrpSpPr/>
          <p:nvPr/>
        </p:nvGrpSpPr>
        <p:grpSpPr>
          <a:xfrm>
            <a:off x="10759583" y="2386327"/>
            <a:ext cx="1219200" cy="1219200"/>
            <a:chOff x="0" y="0"/>
            <a:chExt cx="1625600" cy="16256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1625600" cy="1625600"/>
            </a:xfrm>
            <a:custGeom>
              <a:avLst/>
              <a:gdLst/>
              <a:ahLst/>
              <a:cxnLst/>
              <a:rect l="l" t="t" r="r" b="b"/>
              <a:pathLst>
                <a:path w="1625600" h="1625600">
                  <a:moveTo>
                    <a:pt x="0" y="0"/>
                  </a:moveTo>
                  <a:lnTo>
                    <a:pt x="1625600" y="0"/>
                  </a:lnTo>
                  <a:lnTo>
                    <a:pt x="1625600" y="1625600"/>
                  </a:lnTo>
                  <a:lnTo>
                    <a:pt x="0" y="16256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alphaModFix amt="44999"/>
              </a:blip>
              <a:stretch>
                <a:fillRect/>
              </a:stretch>
            </a:blipFill>
          </p:spPr>
        </p:sp>
      </p:grpSp>
      <p:grpSp>
        <p:nvGrpSpPr>
          <p:cNvPr id="18" name="Group 18"/>
          <p:cNvGrpSpPr/>
          <p:nvPr/>
        </p:nvGrpSpPr>
        <p:grpSpPr>
          <a:xfrm>
            <a:off x="7442540" y="0"/>
            <a:ext cx="10845460" cy="10287000"/>
            <a:chOff x="0" y="0"/>
            <a:chExt cx="10845457" cy="10287000"/>
          </a:xfrm>
        </p:grpSpPr>
        <p:sp>
          <p:nvSpPr>
            <p:cNvPr id="19" name="Freeform 19"/>
            <p:cNvSpPr/>
            <p:nvPr/>
          </p:nvSpPr>
          <p:spPr>
            <a:xfrm>
              <a:off x="0" y="0"/>
              <a:ext cx="10845418" cy="10287000"/>
            </a:xfrm>
            <a:custGeom>
              <a:avLst/>
              <a:gdLst/>
              <a:ahLst/>
              <a:cxnLst/>
              <a:rect l="l" t="t" r="r" b="b"/>
              <a:pathLst>
                <a:path w="10845418" h="10287000">
                  <a:moveTo>
                    <a:pt x="0" y="0"/>
                  </a:moveTo>
                  <a:lnTo>
                    <a:pt x="0" y="10287000"/>
                  </a:lnTo>
                  <a:lnTo>
                    <a:pt x="10845418" y="10287000"/>
                  </a:lnTo>
                  <a:lnTo>
                    <a:pt x="10845418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20" name="TextBox 20"/>
          <p:cNvSpPr txBox="1"/>
          <p:nvPr/>
        </p:nvSpPr>
        <p:spPr>
          <a:xfrm>
            <a:off x="412366" y="568166"/>
            <a:ext cx="13075034" cy="90800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998"/>
              </a:lnSpc>
            </a:pPr>
            <a:r>
              <a:rPr lang="en-US" sz="4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Convertendo</a:t>
            </a:r>
            <a:r>
              <a:rPr lang="en-US" sz="4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998" dirty="0">
                <a:solidFill>
                  <a:srgbClr val="BAD54C"/>
                </a:solidFill>
                <a:latin typeface="Titillium Web"/>
                <a:ea typeface="Titillium Web"/>
                <a:cs typeface="Titillium Web"/>
                <a:sym typeface="Titillium Web"/>
              </a:rPr>
              <a:t>feedback</a:t>
            </a:r>
            <a:r>
              <a:rPr lang="en-US" sz="4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4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evolução</a:t>
            </a:r>
            <a:r>
              <a:rPr lang="en-US" sz="4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contínua</a:t>
            </a:r>
            <a:r>
              <a:rPr lang="en-US" sz="4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845687" y="1733664"/>
            <a:ext cx="8716223" cy="78830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4424"/>
              </a:lnSpc>
            </a:pP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just">
              <a:lnSpc>
                <a:spcPts val="4424"/>
              </a:lnSpc>
            </a:pP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última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instância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acolhendo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forma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justa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imparcial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transparente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as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manifestações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não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se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sentiram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plenamente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atendidos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pelos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canais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primários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Com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estrutura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própria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independente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subordinada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Diretor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-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Presidente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garante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autonomia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no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tratamento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das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demandas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  <a:p>
            <a:pPr algn="just" rtl="1">
              <a:lnSpc>
                <a:spcPts val="4424"/>
              </a:lnSpc>
            </a:pPr>
            <a:endParaRPr lang="en-US" sz="3199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4424"/>
              </a:lnSpc>
            </a:pP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que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atender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a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promove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escuta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qualificada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fortalecimento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confiança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melhoria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contínua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serviços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respeito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direitos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consumidores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contribuindo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a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evolução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instituição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993772" y="1733664"/>
            <a:ext cx="8414099" cy="5773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4479"/>
              </a:lnSpc>
            </a:pPr>
            <a:r>
              <a:rPr lang="en-US" sz="31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199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31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199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</a:t>
            </a:r>
            <a:r>
              <a:rPr lang="en-US" sz="31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Financeira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atua</a:t>
            </a:r>
            <a:r>
              <a:rPr lang="en-US" sz="31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como</a:t>
            </a:r>
            <a:r>
              <a:rPr lang="en-US" sz="31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canal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407490" y="5894089"/>
            <a:ext cx="15833722" cy="947566"/>
          </a:xfrm>
          <a:custGeom>
            <a:avLst/>
            <a:gdLst/>
            <a:ahLst/>
            <a:cxnLst/>
            <a:rect l="l" t="t" r="r" b="b"/>
            <a:pathLst>
              <a:path w="15833722" h="947566">
                <a:moveTo>
                  <a:pt x="0" y="0"/>
                </a:moveTo>
                <a:lnTo>
                  <a:pt x="15833722" y="0"/>
                </a:lnTo>
                <a:lnTo>
                  <a:pt x="15833722" y="947566"/>
                </a:lnTo>
                <a:lnTo>
                  <a:pt x="0" y="94756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413539" y="2656151"/>
            <a:ext cx="1247775" cy="1514475"/>
            <a:chOff x="0" y="0"/>
            <a:chExt cx="1663700" cy="2019300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1663700" cy="2019300"/>
            </a:xfrm>
            <a:custGeom>
              <a:avLst/>
              <a:gdLst/>
              <a:ahLst/>
              <a:cxnLst/>
              <a:rect l="l" t="t" r="r" b="b"/>
              <a:pathLst>
                <a:path w="1663700" h="2019300">
                  <a:moveTo>
                    <a:pt x="0" y="0"/>
                  </a:moveTo>
                  <a:lnTo>
                    <a:pt x="1663700" y="0"/>
                  </a:lnTo>
                  <a:lnTo>
                    <a:pt x="1663700" y="2019300"/>
                  </a:lnTo>
                  <a:lnTo>
                    <a:pt x="0" y="20193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/>
              </a:stretch>
            </a:blipFill>
          </p:spPr>
        </p:sp>
      </p:grpSp>
      <p:sp>
        <p:nvSpPr>
          <p:cNvPr id="5" name="Freeform 5"/>
          <p:cNvSpPr/>
          <p:nvPr/>
        </p:nvSpPr>
        <p:spPr>
          <a:xfrm>
            <a:off x="1218295" y="5022952"/>
            <a:ext cx="16019497" cy="1818703"/>
          </a:xfrm>
          <a:custGeom>
            <a:avLst/>
            <a:gdLst/>
            <a:ahLst/>
            <a:cxnLst/>
            <a:rect l="l" t="t" r="r" b="b"/>
            <a:pathLst>
              <a:path w="16019497" h="1818703">
                <a:moveTo>
                  <a:pt x="0" y="0"/>
                </a:moveTo>
                <a:lnTo>
                  <a:pt x="16019498" y="0"/>
                </a:lnTo>
                <a:lnTo>
                  <a:pt x="16019498" y="1818703"/>
                </a:lnTo>
                <a:lnTo>
                  <a:pt x="0" y="1818703"/>
                </a:lnTo>
                <a:lnTo>
                  <a:pt x="0" y="0"/>
                </a:lnTo>
                <a:close/>
              </a:path>
            </a:pathLst>
          </a:custGeom>
          <a:blipFill>
            <a:blip r:embed="rId5">
              <a:extLst>
                <a:ext uri="{96DAC541-7B7A-43D3-8B79-37D633B846F1}">
                  <asvg:svgBlip xmlns="" xmlns:asvg="http://schemas.microsoft.com/office/drawing/2016/SVG/main" r:embed="rId6"/>
                </a:ext>
              </a:extLst>
            </a:blip>
            <a:stretch>
              <a:fillRect/>
            </a:stretch>
          </a:blipFill>
        </p:spPr>
      </p:sp>
      <p:grpSp>
        <p:nvGrpSpPr>
          <p:cNvPr id="6" name="Group 6"/>
          <p:cNvGrpSpPr/>
          <p:nvPr/>
        </p:nvGrpSpPr>
        <p:grpSpPr>
          <a:xfrm>
            <a:off x="1218019" y="7653576"/>
            <a:ext cx="1638710" cy="1732102"/>
            <a:chOff x="0" y="0"/>
            <a:chExt cx="1638706" cy="1732102"/>
          </a:xfrm>
        </p:grpSpPr>
        <p:sp>
          <p:nvSpPr>
            <p:cNvPr id="7" name="Freeform 7"/>
            <p:cNvSpPr/>
            <p:nvPr/>
          </p:nvSpPr>
          <p:spPr>
            <a:xfrm>
              <a:off x="64262" y="250191"/>
              <a:ext cx="1508883" cy="1417323"/>
            </a:xfrm>
            <a:custGeom>
              <a:avLst/>
              <a:gdLst/>
              <a:ahLst/>
              <a:cxnLst/>
              <a:rect l="l" t="t" r="r" b="b"/>
              <a:pathLst>
                <a:path w="1508883" h="1417323">
                  <a:moveTo>
                    <a:pt x="1344545" y="0"/>
                  </a:moveTo>
                  <a:lnTo>
                    <a:pt x="680210" y="0"/>
                  </a:lnTo>
                  <a:lnTo>
                    <a:pt x="692275" y="27940"/>
                  </a:lnTo>
                  <a:cubicBezTo>
                    <a:pt x="696974" y="40132"/>
                    <a:pt x="700022" y="52832"/>
                    <a:pt x="701546" y="65913"/>
                  </a:cubicBezTo>
                  <a:lnTo>
                    <a:pt x="1344545" y="65913"/>
                  </a:lnTo>
                  <a:cubicBezTo>
                    <a:pt x="1351022" y="65913"/>
                    <a:pt x="1357372" y="66548"/>
                    <a:pt x="1363722" y="67818"/>
                  </a:cubicBezTo>
                  <a:cubicBezTo>
                    <a:pt x="1370072" y="69088"/>
                    <a:pt x="1376168" y="70993"/>
                    <a:pt x="1382137" y="73406"/>
                  </a:cubicBezTo>
                  <a:cubicBezTo>
                    <a:pt x="1388106" y="75819"/>
                    <a:pt x="1393821" y="78867"/>
                    <a:pt x="1399155" y="82423"/>
                  </a:cubicBezTo>
                  <a:cubicBezTo>
                    <a:pt x="1404489" y="85979"/>
                    <a:pt x="1409442" y="90043"/>
                    <a:pt x="1414014" y="94615"/>
                  </a:cubicBezTo>
                  <a:cubicBezTo>
                    <a:pt x="1418586" y="99187"/>
                    <a:pt x="1422650" y="104140"/>
                    <a:pt x="1426206" y="109474"/>
                  </a:cubicBezTo>
                  <a:cubicBezTo>
                    <a:pt x="1429762" y="114808"/>
                    <a:pt x="1432810" y="120523"/>
                    <a:pt x="1435350" y="126492"/>
                  </a:cubicBezTo>
                  <a:cubicBezTo>
                    <a:pt x="1437890" y="132461"/>
                    <a:pt x="1439668" y="138557"/>
                    <a:pt x="1440938" y="144907"/>
                  </a:cubicBezTo>
                  <a:cubicBezTo>
                    <a:pt x="1442208" y="151257"/>
                    <a:pt x="1442843" y="157607"/>
                    <a:pt x="1442843" y="164084"/>
                  </a:cubicBezTo>
                  <a:lnTo>
                    <a:pt x="1442843" y="871475"/>
                  </a:lnTo>
                  <a:cubicBezTo>
                    <a:pt x="1442843" y="877952"/>
                    <a:pt x="1442208" y="884302"/>
                    <a:pt x="1440938" y="890652"/>
                  </a:cubicBezTo>
                  <a:cubicBezTo>
                    <a:pt x="1439668" y="897002"/>
                    <a:pt x="1437763" y="903098"/>
                    <a:pt x="1435350" y="909067"/>
                  </a:cubicBezTo>
                  <a:cubicBezTo>
                    <a:pt x="1432937" y="915036"/>
                    <a:pt x="1429889" y="920751"/>
                    <a:pt x="1426206" y="926086"/>
                  </a:cubicBezTo>
                  <a:cubicBezTo>
                    <a:pt x="1422523" y="931420"/>
                    <a:pt x="1418586" y="936373"/>
                    <a:pt x="1414014" y="940945"/>
                  </a:cubicBezTo>
                  <a:cubicBezTo>
                    <a:pt x="1409442" y="945517"/>
                    <a:pt x="1404489" y="949581"/>
                    <a:pt x="1399155" y="953137"/>
                  </a:cubicBezTo>
                  <a:cubicBezTo>
                    <a:pt x="1393821" y="956693"/>
                    <a:pt x="1388106" y="959740"/>
                    <a:pt x="1382137" y="962281"/>
                  </a:cubicBezTo>
                  <a:cubicBezTo>
                    <a:pt x="1376168" y="964821"/>
                    <a:pt x="1370072" y="966599"/>
                    <a:pt x="1363722" y="967869"/>
                  </a:cubicBezTo>
                  <a:cubicBezTo>
                    <a:pt x="1357372" y="969139"/>
                    <a:pt x="1351022" y="969774"/>
                    <a:pt x="1344545" y="969774"/>
                  </a:cubicBezTo>
                  <a:lnTo>
                    <a:pt x="850897" y="969774"/>
                  </a:lnTo>
                  <a:cubicBezTo>
                    <a:pt x="835911" y="969774"/>
                    <a:pt x="821433" y="972568"/>
                    <a:pt x="807590" y="978283"/>
                  </a:cubicBezTo>
                  <a:cubicBezTo>
                    <a:pt x="793748" y="983998"/>
                    <a:pt x="781556" y="992253"/>
                    <a:pt x="771015" y="1002921"/>
                  </a:cubicBezTo>
                  <a:lnTo>
                    <a:pt x="427354" y="1349377"/>
                  </a:lnTo>
                  <a:cubicBezTo>
                    <a:pt x="426465" y="1350520"/>
                    <a:pt x="425322" y="1351155"/>
                    <a:pt x="423798" y="1351409"/>
                  </a:cubicBezTo>
                  <a:cubicBezTo>
                    <a:pt x="422274" y="1351663"/>
                    <a:pt x="421004" y="1351409"/>
                    <a:pt x="419734" y="1350647"/>
                  </a:cubicBezTo>
                  <a:cubicBezTo>
                    <a:pt x="416940" y="1349504"/>
                    <a:pt x="415670" y="1347472"/>
                    <a:pt x="415670" y="1344424"/>
                  </a:cubicBezTo>
                  <a:lnTo>
                    <a:pt x="415670" y="1002794"/>
                  </a:lnTo>
                  <a:cubicBezTo>
                    <a:pt x="415670" y="998476"/>
                    <a:pt x="414781" y="994285"/>
                    <a:pt x="413130" y="990221"/>
                  </a:cubicBezTo>
                  <a:cubicBezTo>
                    <a:pt x="411479" y="986157"/>
                    <a:pt x="409066" y="982601"/>
                    <a:pt x="406018" y="979553"/>
                  </a:cubicBezTo>
                  <a:cubicBezTo>
                    <a:pt x="402970" y="976505"/>
                    <a:pt x="399414" y="974092"/>
                    <a:pt x="395350" y="972441"/>
                  </a:cubicBezTo>
                  <a:cubicBezTo>
                    <a:pt x="391286" y="970790"/>
                    <a:pt x="387095" y="969901"/>
                    <a:pt x="382777" y="969901"/>
                  </a:cubicBezTo>
                  <a:lnTo>
                    <a:pt x="164210" y="969901"/>
                  </a:lnTo>
                  <a:cubicBezTo>
                    <a:pt x="157733" y="969901"/>
                    <a:pt x="151383" y="969266"/>
                    <a:pt x="145033" y="967996"/>
                  </a:cubicBezTo>
                  <a:cubicBezTo>
                    <a:pt x="138683" y="966726"/>
                    <a:pt x="132587" y="964821"/>
                    <a:pt x="126618" y="962408"/>
                  </a:cubicBezTo>
                  <a:cubicBezTo>
                    <a:pt x="120649" y="959995"/>
                    <a:pt x="114934" y="956947"/>
                    <a:pt x="109600" y="953264"/>
                  </a:cubicBezTo>
                  <a:cubicBezTo>
                    <a:pt x="104267" y="949581"/>
                    <a:pt x="99314" y="945644"/>
                    <a:pt x="94742" y="941072"/>
                  </a:cubicBezTo>
                  <a:cubicBezTo>
                    <a:pt x="90170" y="936500"/>
                    <a:pt x="86106" y="931547"/>
                    <a:pt x="82550" y="926213"/>
                  </a:cubicBezTo>
                  <a:cubicBezTo>
                    <a:pt x="78994" y="920879"/>
                    <a:pt x="75946" y="915163"/>
                    <a:pt x="73406" y="909194"/>
                  </a:cubicBezTo>
                  <a:cubicBezTo>
                    <a:pt x="70866" y="903226"/>
                    <a:pt x="69088" y="897129"/>
                    <a:pt x="67818" y="890779"/>
                  </a:cubicBezTo>
                  <a:cubicBezTo>
                    <a:pt x="66548" y="884429"/>
                    <a:pt x="65913" y="878079"/>
                    <a:pt x="65913" y="871602"/>
                  </a:cubicBezTo>
                  <a:lnTo>
                    <a:pt x="65913" y="164084"/>
                  </a:lnTo>
                  <a:cubicBezTo>
                    <a:pt x="65913" y="157607"/>
                    <a:pt x="66548" y="151257"/>
                    <a:pt x="67818" y="144907"/>
                  </a:cubicBezTo>
                  <a:cubicBezTo>
                    <a:pt x="69088" y="138557"/>
                    <a:pt x="70993" y="132461"/>
                    <a:pt x="73406" y="126492"/>
                  </a:cubicBezTo>
                  <a:cubicBezTo>
                    <a:pt x="75819" y="120523"/>
                    <a:pt x="78867" y="114935"/>
                    <a:pt x="82550" y="109474"/>
                  </a:cubicBezTo>
                  <a:cubicBezTo>
                    <a:pt x="86233" y="104013"/>
                    <a:pt x="90170" y="99187"/>
                    <a:pt x="94742" y="94615"/>
                  </a:cubicBezTo>
                  <a:cubicBezTo>
                    <a:pt x="99314" y="90043"/>
                    <a:pt x="104267" y="85979"/>
                    <a:pt x="109600" y="82423"/>
                  </a:cubicBezTo>
                  <a:cubicBezTo>
                    <a:pt x="114934" y="78867"/>
                    <a:pt x="120649" y="75819"/>
                    <a:pt x="126618" y="73406"/>
                  </a:cubicBezTo>
                  <a:cubicBezTo>
                    <a:pt x="132587" y="70993"/>
                    <a:pt x="138683" y="69088"/>
                    <a:pt x="145033" y="67818"/>
                  </a:cubicBezTo>
                  <a:cubicBezTo>
                    <a:pt x="151383" y="66548"/>
                    <a:pt x="157733" y="65913"/>
                    <a:pt x="164210" y="65913"/>
                  </a:cubicBezTo>
                  <a:lnTo>
                    <a:pt x="263397" y="65913"/>
                  </a:lnTo>
                  <a:cubicBezTo>
                    <a:pt x="263524" y="51308"/>
                    <a:pt x="264794" y="36703"/>
                    <a:pt x="267080" y="22352"/>
                  </a:cubicBezTo>
                  <a:cubicBezTo>
                    <a:pt x="268223" y="14859"/>
                    <a:pt x="269874" y="7493"/>
                    <a:pt x="271652" y="127"/>
                  </a:cubicBezTo>
                  <a:lnTo>
                    <a:pt x="164210" y="127"/>
                  </a:lnTo>
                  <a:cubicBezTo>
                    <a:pt x="153415" y="127"/>
                    <a:pt x="142747" y="1143"/>
                    <a:pt x="132206" y="3302"/>
                  </a:cubicBezTo>
                  <a:cubicBezTo>
                    <a:pt x="121665" y="5461"/>
                    <a:pt x="111378" y="8509"/>
                    <a:pt x="101473" y="12700"/>
                  </a:cubicBezTo>
                  <a:cubicBezTo>
                    <a:pt x="91567" y="16891"/>
                    <a:pt x="82042" y="21844"/>
                    <a:pt x="73152" y="27813"/>
                  </a:cubicBezTo>
                  <a:cubicBezTo>
                    <a:pt x="64262" y="33782"/>
                    <a:pt x="55880" y="40640"/>
                    <a:pt x="48260" y="48260"/>
                  </a:cubicBezTo>
                  <a:cubicBezTo>
                    <a:pt x="40640" y="55880"/>
                    <a:pt x="33782" y="64135"/>
                    <a:pt x="27813" y="73152"/>
                  </a:cubicBezTo>
                  <a:cubicBezTo>
                    <a:pt x="21844" y="82169"/>
                    <a:pt x="16764" y="91567"/>
                    <a:pt x="12573" y="101473"/>
                  </a:cubicBezTo>
                  <a:cubicBezTo>
                    <a:pt x="8382" y="111379"/>
                    <a:pt x="5334" y="121666"/>
                    <a:pt x="3175" y="132207"/>
                  </a:cubicBezTo>
                  <a:cubicBezTo>
                    <a:pt x="1016" y="142748"/>
                    <a:pt x="0" y="153416"/>
                    <a:pt x="0" y="164211"/>
                  </a:cubicBezTo>
                  <a:lnTo>
                    <a:pt x="0" y="871475"/>
                  </a:lnTo>
                  <a:cubicBezTo>
                    <a:pt x="0" y="882270"/>
                    <a:pt x="1016" y="892938"/>
                    <a:pt x="3175" y="903479"/>
                  </a:cubicBezTo>
                  <a:cubicBezTo>
                    <a:pt x="5334" y="914020"/>
                    <a:pt x="8382" y="924308"/>
                    <a:pt x="12573" y="934214"/>
                  </a:cubicBezTo>
                  <a:cubicBezTo>
                    <a:pt x="16764" y="944120"/>
                    <a:pt x="21717" y="953645"/>
                    <a:pt x="27813" y="962534"/>
                  </a:cubicBezTo>
                  <a:cubicBezTo>
                    <a:pt x="33909" y="971425"/>
                    <a:pt x="40640" y="979807"/>
                    <a:pt x="48260" y="987427"/>
                  </a:cubicBezTo>
                  <a:cubicBezTo>
                    <a:pt x="55880" y="995047"/>
                    <a:pt x="64135" y="1001905"/>
                    <a:pt x="73152" y="1007874"/>
                  </a:cubicBezTo>
                  <a:cubicBezTo>
                    <a:pt x="82169" y="1013843"/>
                    <a:pt x="91567" y="1018923"/>
                    <a:pt x="101473" y="1023114"/>
                  </a:cubicBezTo>
                  <a:cubicBezTo>
                    <a:pt x="111378" y="1027305"/>
                    <a:pt x="121665" y="1030353"/>
                    <a:pt x="132206" y="1032512"/>
                  </a:cubicBezTo>
                  <a:cubicBezTo>
                    <a:pt x="142747" y="1034671"/>
                    <a:pt x="153415" y="1035687"/>
                    <a:pt x="164210" y="1035687"/>
                  </a:cubicBezTo>
                  <a:lnTo>
                    <a:pt x="349884" y="1035687"/>
                  </a:lnTo>
                  <a:lnTo>
                    <a:pt x="349884" y="1344551"/>
                  </a:lnTo>
                  <a:cubicBezTo>
                    <a:pt x="349884" y="1351663"/>
                    <a:pt x="350900" y="1358775"/>
                    <a:pt x="352932" y="1365633"/>
                  </a:cubicBezTo>
                  <a:cubicBezTo>
                    <a:pt x="354964" y="1372491"/>
                    <a:pt x="358012" y="1378968"/>
                    <a:pt x="361949" y="1384811"/>
                  </a:cubicBezTo>
                  <a:cubicBezTo>
                    <a:pt x="365886" y="1390652"/>
                    <a:pt x="370712" y="1395986"/>
                    <a:pt x="376173" y="1400558"/>
                  </a:cubicBezTo>
                  <a:cubicBezTo>
                    <a:pt x="381634" y="1405130"/>
                    <a:pt x="387730" y="1408686"/>
                    <a:pt x="394461" y="1411480"/>
                  </a:cubicBezTo>
                  <a:cubicBezTo>
                    <a:pt x="403478" y="1415417"/>
                    <a:pt x="412876" y="1417323"/>
                    <a:pt x="422655" y="1417323"/>
                  </a:cubicBezTo>
                  <a:cubicBezTo>
                    <a:pt x="432434" y="1417323"/>
                    <a:pt x="441705" y="1415545"/>
                    <a:pt x="450595" y="1411734"/>
                  </a:cubicBezTo>
                  <a:cubicBezTo>
                    <a:pt x="459485" y="1407924"/>
                    <a:pt x="467358" y="1402717"/>
                    <a:pt x="474216" y="1395859"/>
                  </a:cubicBezTo>
                  <a:lnTo>
                    <a:pt x="817877" y="1049530"/>
                  </a:lnTo>
                  <a:cubicBezTo>
                    <a:pt x="826894" y="1040259"/>
                    <a:pt x="837943" y="1035687"/>
                    <a:pt x="850897" y="1035687"/>
                  </a:cubicBezTo>
                  <a:lnTo>
                    <a:pt x="1344672" y="1035687"/>
                  </a:lnTo>
                  <a:cubicBezTo>
                    <a:pt x="1355467" y="1035687"/>
                    <a:pt x="1366135" y="1034671"/>
                    <a:pt x="1376676" y="1032512"/>
                  </a:cubicBezTo>
                  <a:cubicBezTo>
                    <a:pt x="1387217" y="1030353"/>
                    <a:pt x="1397504" y="1027305"/>
                    <a:pt x="1407410" y="1023114"/>
                  </a:cubicBezTo>
                  <a:cubicBezTo>
                    <a:pt x="1417316" y="1018923"/>
                    <a:pt x="1426841" y="1013970"/>
                    <a:pt x="1435731" y="1007874"/>
                  </a:cubicBezTo>
                  <a:cubicBezTo>
                    <a:pt x="1444621" y="1001778"/>
                    <a:pt x="1453003" y="995047"/>
                    <a:pt x="1460623" y="987427"/>
                  </a:cubicBezTo>
                  <a:cubicBezTo>
                    <a:pt x="1468243" y="979807"/>
                    <a:pt x="1475101" y="971552"/>
                    <a:pt x="1481070" y="962534"/>
                  </a:cubicBezTo>
                  <a:cubicBezTo>
                    <a:pt x="1487039" y="953518"/>
                    <a:pt x="1492119" y="944120"/>
                    <a:pt x="1496310" y="934214"/>
                  </a:cubicBezTo>
                  <a:cubicBezTo>
                    <a:pt x="1500501" y="924307"/>
                    <a:pt x="1503549" y="914020"/>
                    <a:pt x="1505707" y="903479"/>
                  </a:cubicBezTo>
                  <a:cubicBezTo>
                    <a:pt x="1507866" y="892938"/>
                    <a:pt x="1508882" y="882270"/>
                    <a:pt x="1508882" y="871475"/>
                  </a:cubicBezTo>
                  <a:lnTo>
                    <a:pt x="1508882" y="164084"/>
                  </a:lnTo>
                  <a:cubicBezTo>
                    <a:pt x="1508882" y="153289"/>
                    <a:pt x="1507866" y="142621"/>
                    <a:pt x="1505707" y="132080"/>
                  </a:cubicBezTo>
                  <a:cubicBezTo>
                    <a:pt x="1503549" y="121539"/>
                    <a:pt x="1500501" y="111252"/>
                    <a:pt x="1496310" y="101346"/>
                  </a:cubicBezTo>
                  <a:cubicBezTo>
                    <a:pt x="1492119" y="91440"/>
                    <a:pt x="1487166" y="81915"/>
                    <a:pt x="1481070" y="73025"/>
                  </a:cubicBezTo>
                  <a:cubicBezTo>
                    <a:pt x="1474974" y="64135"/>
                    <a:pt x="1468243" y="55753"/>
                    <a:pt x="1460623" y="48133"/>
                  </a:cubicBezTo>
                  <a:cubicBezTo>
                    <a:pt x="1453003" y="40513"/>
                    <a:pt x="1444748" y="33655"/>
                    <a:pt x="1435731" y="27686"/>
                  </a:cubicBezTo>
                  <a:cubicBezTo>
                    <a:pt x="1426714" y="21717"/>
                    <a:pt x="1417316" y="16637"/>
                    <a:pt x="1407410" y="12573"/>
                  </a:cubicBezTo>
                  <a:cubicBezTo>
                    <a:pt x="1397504" y="8509"/>
                    <a:pt x="1387217" y="5334"/>
                    <a:pt x="1376676" y="3175"/>
                  </a:cubicBezTo>
                  <a:cubicBezTo>
                    <a:pt x="1366135" y="1016"/>
                    <a:pt x="1355467" y="0"/>
                    <a:pt x="1344672" y="0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360635" y="67215"/>
              <a:ext cx="875227" cy="1045192"/>
            </a:xfrm>
            <a:custGeom>
              <a:avLst/>
              <a:gdLst/>
              <a:ahLst/>
              <a:cxnLst/>
              <a:rect l="l" t="t" r="r" b="b"/>
              <a:pathLst>
                <a:path w="875227" h="1045192">
                  <a:moveTo>
                    <a:pt x="206164" y="699867"/>
                  </a:moveTo>
                  <a:lnTo>
                    <a:pt x="206291" y="699994"/>
                  </a:lnTo>
                  <a:cubicBezTo>
                    <a:pt x="287190" y="810484"/>
                    <a:pt x="382059" y="907512"/>
                    <a:pt x="490644" y="990951"/>
                  </a:cubicBezTo>
                  <a:cubicBezTo>
                    <a:pt x="515027" y="1009493"/>
                    <a:pt x="541824" y="1023590"/>
                    <a:pt x="570907" y="1033115"/>
                  </a:cubicBezTo>
                  <a:cubicBezTo>
                    <a:pt x="596561" y="1041370"/>
                    <a:pt x="622850" y="1045434"/>
                    <a:pt x="649901" y="1045180"/>
                  </a:cubicBezTo>
                  <a:cubicBezTo>
                    <a:pt x="727371" y="1045180"/>
                    <a:pt x="807000" y="1013303"/>
                    <a:pt x="849798" y="959963"/>
                  </a:cubicBezTo>
                  <a:cubicBezTo>
                    <a:pt x="849926" y="959836"/>
                    <a:pt x="850687" y="958820"/>
                    <a:pt x="850815" y="958820"/>
                  </a:cubicBezTo>
                  <a:cubicBezTo>
                    <a:pt x="860720" y="946755"/>
                    <a:pt x="867579" y="933166"/>
                    <a:pt x="871642" y="918053"/>
                  </a:cubicBezTo>
                  <a:cubicBezTo>
                    <a:pt x="875706" y="902940"/>
                    <a:pt x="876214" y="887700"/>
                    <a:pt x="873674" y="872333"/>
                  </a:cubicBezTo>
                  <a:cubicBezTo>
                    <a:pt x="870880" y="857601"/>
                    <a:pt x="865673" y="843885"/>
                    <a:pt x="857800" y="831058"/>
                  </a:cubicBezTo>
                  <a:cubicBezTo>
                    <a:pt x="849926" y="818231"/>
                    <a:pt x="840273" y="807182"/>
                    <a:pt x="828463" y="798038"/>
                  </a:cubicBezTo>
                  <a:lnTo>
                    <a:pt x="710353" y="694787"/>
                  </a:lnTo>
                  <a:cubicBezTo>
                    <a:pt x="709972" y="694406"/>
                    <a:pt x="709591" y="694152"/>
                    <a:pt x="709210" y="693771"/>
                  </a:cubicBezTo>
                  <a:cubicBezTo>
                    <a:pt x="703114" y="688945"/>
                    <a:pt x="696637" y="684754"/>
                    <a:pt x="689652" y="681198"/>
                  </a:cubicBezTo>
                  <a:cubicBezTo>
                    <a:pt x="682667" y="677642"/>
                    <a:pt x="675555" y="674721"/>
                    <a:pt x="668062" y="672562"/>
                  </a:cubicBezTo>
                  <a:cubicBezTo>
                    <a:pt x="660569" y="670403"/>
                    <a:pt x="652949" y="669006"/>
                    <a:pt x="645202" y="668371"/>
                  </a:cubicBezTo>
                  <a:cubicBezTo>
                    <a:pt x="637455" y="667736"/>
                    <a:pt x="629708" y="667863"/>
                    <a:pt x="621961" y="668625"/>
                  </a:cubicBezTo>
                  <a:cubicBezTo>
                    <a:pt x="614214" y="669387"/>
                    <a:pt x="606594" y="671038"/>
                    <a:pt x="599228" y="673451"/>
                  </a:cubicBezTo>
                  <a:cubicBezTo>
                    <a:pt x="591862" y="675864"/>
                    <a:pt x="584750" y="678912"/>
                    <a:pt x="577892" y="682595"/>
                  </a:cubicBezTo>
                  <a:cubicBezTo>
                    <a:pt x="571034" y="686278"/>
                    <a:pt x="564684" y="690723"/>
                    <a:pt x="558715" y="695803"/>
                  </a:cubicBezTo>
                  <a:cubicBezTo>
                    <a:pt x="552746" y="700883"/>
                    <a:pt x="547285" y="706344"/>
                    <a:pt x="542459" y="712440"/>
                  </a:cubicBezTo>
                  <a:lnTo>
                    <a:pt x="527854" y="730601"/>
                  </a:lnTo>
                  <a:cubicBezTo>
                    <a:pt x="422572" y="630524"/>
                    <a:pt x="338244" y="515081"/>
                    <a:pt x="274998" y="384271"/>
                  </a:cubicBezTo>
                  <a:lnTo>
                    <a:pt x="296969" y="375889"/>
                  </a:lnTo>
                  <a:cubicBezTo>
                    <a:pt x="304208" y="373095"/>
                    <a:pt x="311193" y="369666"/>
                    <a:pt x="317797" y="365475"/>
                  </a:cubicBezTo>
                  <a:cubicBezTo>
                    <a:pt x="324401" y="361284"/>
                    <a:pt x="330497" y="356585"/>
                    <a:pt x="336085" y="351251"/>
                  </a:cubicBezTo>
                  <a:cubicBezTo>
                    <a:pt x="341673" y="345917"/>
                    <a:pt x="346753" y="340075"/>
                    <a:pt x="351325" y="333725"/>
                  </a:cubicBezTo>
                  <a:cubicBezTo>
                    <a:pt x="355897" y="327375"/>
                    <a:pt x="359707" y="320644"/>
                    <a:pt x="362882" y="313532"/>
                  </a:cubicBezTo>
                  <a:cubicBezTo>
                    <a:pt x="366057" y="306420"/>
                    <a:pt x="368470" y="299054"/>
                    <a:pt x="370248" y="291434"/>
                  </a:cubicBezTo>
                  <a:cubicBezTo>
                    <a:pt x="372026" y="283814"/>
                    <a:pt x="372915" y="276194"/>
                    <a:pt x="373169" y="268320"/>
                  </a:cubicBezTo>
                  <a:cubicBezTo>
                    <a:pt x="373423" y="260446"/>
                    <a:pt x="372788" y="252826"/>
                    <a:pt x="371518" y="245079"/>
                  </a:cubicBezTo>
                  <a:cubicBezTo>
                    <a:pt x="370248" y="237332"/>
                    <a:pt x="368216" y="229966"/>
                    <a:pt x="365422" y="222600"/>
                  </a:cubicBezTo>
                  <a:cubicBezTo>
                    <a:pt x="365295" y="222219"/>
                    <a:pt x="365041" y="221711"/>
                    <a:pt x="364914" y="221330"/>
                  </a:cubicBezTo>
                  <a:lnTo>
                    <a:pt x="302430" y="77692"/>
                  </a:lnTo>
                  <a:cubicBezTo>
                    <a:pt x="297223" y="63595"/>
                    <a:pt x="289730" y="51022"/>
                    <a:pt x="279824" y="39719"/>
                  </a:cubicBezTo>
                  <a:cubicBezTo>
                    <a:pt x="269918" y="28416"/>
                    <a:pt x="258615" y="19145"/>
                    <a:pt x="245407" y="12033"/>
                  </a:cubicBezTo>
                  <a:cubicBezTo>
                    <a:pt x="231437" y="4794"/>
                    <a:pt x="216451" y="730"/>
                    <a:pt x="200703" y="95"/>
                  </a:cubicBezTo>
                  <a:cubicBezTo>
                    <a:pt x="184955" y="-540"/>
                    <a:pt x="169715" y="2000"/>
                    <a:pt x="155111" y="7842"/>
                  </a:cubicBezTo>
                  <a:cubicBezTo>
                    <a:pt x="81832" y="35782"/>
                    <a:pt x="17951" y="120999"/>
                    <a:pt x="3346" y="210662"/>
                  </a:cubicBezTo>
                  <a:cubicBezTo>
                    <a:pt x="-3639" y="254477"/>
                    <a:pt x="298" y="297403"/>
                    <a:pt x="15284" y="339186"/>
                  </a:cubicBezTo>
                  <a:cubicBezTo>
                    <a:pt x="61639" y="468599"/>
                    <a:pt x="125266" y="588868"/>
                    <a:pt x="206164" y="700121"/>
                  </a:cubicBezTo>
                  <a:close/>
                  <a:moveTo>
                    <a:pt x="68370" y="221203"/>
                  </a:moveTo>
                  <a:cubicBezTo>
                    <a:pt x="80308" y="147923"/>
                    <a:pt x="133775" y="86455"/>
                    <a:pt x="179748" y="68929"/>
                  </a:cubicBezTo>
                  <a:cubicBezTo>
                    <a:pt x="185463" y="66643"/>
                    <a:pt x="191432" y="65500"/>
                    <a:pt x="197528" y="65754"/>
                  </a:cubicBezTo>
                  <a:cubicBezTo>
                    <a:pt x="203624" y="66008"/>
                    <a:pt x="209466" y="67532"/>
                    <a:pt x="215054" y="70453"/>
                  </a:cubicBezTo>
                  <a:cubicBezTo>
                    <a:pt x="227754" y="77565"/>
                    <a:pt x="236517" y="88106"/>
                    <a:pt x="241343" y="101822"/>
                  </a:cubicBezTo>
                  <a:cubicBezTo>
                    <a:pt x="241470" y="102330"/>
                    <a:pt x="241724" y="102711"/>
                    <a:pt x="241851" y="103219"/>
                  </a:cubicBezTo>
                  <a:lnTo>
                    <a:pt x="304081" y="247111"/>
                  </a:lnTo>
                  <a:cubicBezTo>
                    <a:pt x="305224" y="250286"/>
                    <a:pt x="306113" y="253588"/>
                    <a:pt x="306621" y="257017"/>
                  </a:cubicBezTo>
                  <a:cubicBezTo>
                    <a:pt x="307129" y="260446"/>
                    <a:pt x="307383" y="263875"/>
                    <a:pt x="307256" y="267304"/>
                  </a:cubicBezTo>
                  <a:cubicBezTo>
                    <a:pt x="307129" y="270733"/>
                    <a:pt x="306621" y="274162"/>
                    <a:pt x="305859" y="277464"/>
                  </a:cubicBezTo>
                  <a:cubicBezTo>
                    <a:pt x="305097" y="280766"/>
                    <a:pt x="303954" y="284068"/>
                    <a:pt x="302557" y="287116"/>
                  </a:cubicBezTo>
                  <a:cubicBezTo>
                    <a:pt x="301160" y="290164"/>
                    <a:pt x="299382" y="293212"/>
                    <a:pt x="297477" y="296006"/>
                  </a:cubicBezTo>
                  <a:cubicBezTo>
                    <a:pt x="295572" y="298800"/>
                    <a:pt x="293286" y="301340"/>
                    <a:pt x="290746" y="303753"/>
                  </a:cubicBezTo>
                  <a:cubicBezTo>
                    <a:pt x="288206" y="306166"/>
                    <a:pt x="285539" y="308198"/>
                    <a:pt x="282618" y="309976"/>
                  </a:cubicBezTo>
                  <a:cubicBezTo>
                    <a:pt x="279697" y="311754"/>
                    <a:pt x="276649" y="313278"/>
                    <a:pt x="273474" y="314548"/>
                  </a:cubicBezTo>
                  <a:lnTo>
                    <a:pt x="218483" y="335503"/>
                  </a:lnTo>
                  <a:cubicBezTo>
                    <a:pt x="214292" y="337154"/>
                    <a:pt x="210482" y="339567"/>
                    <a:pt x="207307" y="342615"/>
                  </a:cubicBezTo>
                  <a:cubicBezTo>
                    <a:pt x="204132" y="345663"/>
                    <a:pt x="201592" y="349473"/>
                    <a:pt x="199814" y="353664"/>
                  </a:cubicBezTo>
                  <a:cubicBezTo>
                    <a:pt x="198036" y="357855"/>
                    <a:pt x="197274" y="362173"/>
                    <a:pt x="197274" y="366745"/>
                  </a:cubicBezTo>
                  <a:cubicBezTo>
                    <a:pt x="197274" y="371317"/>
                    <a:pt x="198290" y="375635"/>
                    <a:pt x="200195" y="379699"/>
                  </a:cubicBezTo>
                  <a:cubicBezTo>
                    <a:pt x="236390" y="460344"/>
                    <a:pt x="280586" y="536290"/>
                    <a:pt x="332656" y="607664"/>
                  </a:cubicBezTo>
                  <a:cubicBezTo>
                    <a:pt x="384726" y="679039"/>
                    <a:pt x="443781" y="744190"/>
                    <a:pt x="509440" y="803245"/>
                  </a:cubicBezTo>
                  <a:cubicBezTo>
                    <a:pt x="512868" y="806293"/>
                    <a:pt x="516679" y="808579"/>
                    <a:pt x="520996" y="809976"/>
                  </a:cubicBezTo>
                  <a:cubicBezTo>
                    <a:pt x="525315" y="811373"/>
                    <a:pt x="529759" y="812008"/>
                    <a:pt x="534204" y="811627"/>
                  </a:cubicBezTo>
                  <a:cubicBezTo>
                    <a:pt x="538649" y="811246"/>
                    <a:pt x="542967" y="809976"/>
                    <a:pt x="547031" y="807817"/>
                  </a:cubicBezTo>
                  <a:cubicBezTo>
                    <a:pt x="551095" y="805658"/>
                    <a:pt x="554397" y="802864"/>
                    <a:pt x="557318" y="799308"/>
                  </a:cubicBezTo>
                  <a:lnTo>
                    <a:pt x="594021" y="753461"/>
                  </a:lnTo>
                  <a:cubicBezTo>
                    <a:pt x="596180" y="750794"/>
                    <a:pt x="598593" y="748381"/>
                    <a:pt x="601133" y="746095"/>
                  </a:cubicBezTo>
                  <a:cubicBezTo>
                    <a:pt x="603673" y="743809"/>
                    <a:pt x="606594" y="741904"/>
                    <a:pt x="609642" y="740253"/>
                  </a:cubicBezTo>
                  <a:cubicBezTo>
                    <a:pt x="612690" y="738602"/>
                    <a:pt x="615738" y="737205"/>
                    <a:pt x="619040" y="736189"/>
                  </a:cubicBezTo>
                  <a:cubicBezTo>
                    <a:pt x="622342" y="735173"/>
                    <a:pt x="625644" y="734411"/>
                    <a:pt x="629073" y="734030"/>
                  </a:cubicBezTo>
                  <a:cubicBezTo>
                    <a:pt x="632502" y="733649"/>
                    <a:pt x="635931" y="733522"/>
                    <a:pt x="639360" y="733776"/>
                  </a:cubicBezTo>
                  <a:cubicBezTo>
                    <a:pt x="642789" y="734030"/>
                    <a:pt x="646091" y="734665"/>
                    <a:pt x="649520" y="735554"/>
                  </a:cubicBezTo>
                  <a:cubicBezTo>
                    <a:pt x="652949" y="736443"/>
                    <a:pt x="655997" y="737713"/>
                    <a:pt x="659045" y="739237"/>
                  </a:cubicBezTo>
                  <a:cubicBezTo>
                    <a:pt x="662093" y="740761"/>
                    <a:pt x="665014" y="742666"/>
                    <a:pt x="667681" y="744698"/>
                  </a:cubicBezTo>
                  <a:lnTo>
                    <a:pt x="785537" y="847822"/>
                  </a:lnTo>
                  <a:cubicBezTo>
                    <a:pt x="785918" y="848203"/>
                    <a:pt x="786299" y="848457"/>
                    <a:pt x="786680" y="848838"/>
                  </a:cubicBezTo>
                  <a:cubicBezTo>
                    <a:pt x="798364" y="857601"/>
                    <a:pt x="805730" y="869031"/>
                    <a:pt x="808651" y="883382"/>
                  </a:cubicBezTo>
                  <a:cubicBezTo>
                    <a:pt x="809667" y="889351"/>
                    <a:pt x="809413" y="895320"/>
                    <a:pt x="807762" y="901289"/>
                  </a:cubicBezTo>
                  <a:cubicBezTo>
                    <a:pt x="806111" y="907258"/>
                    <a:pt x="803444" y="912465"/>
                    <a:pt x="799507" y="917164"/>
                  </a:cubicBezTo>
                  <a:cubicBezTo>
                    <a:pt x="799380" y="917291"/>
                    <a:pt x="798618" y="918307"/>
                    <a:pt x="798491" y="918307"/>
                  </a:cubicBezTo>
                  <a:cubicBezTo>
                    <a:pt x="762169" y="963646"/>
                    <a:pt x="667935" y="996031"/>
                    <a:pt x="590846" y="969996"/>
                  </a:cubicBezTo>
                  <a:cubicBezTo>
                    <a:pt x="588814" y="969361"/>
                    <a:pt x="586782" y="968853"/>
                    <a:pt x="584623" y="968472"/>
                  </a:cubicBezTo>
                  <a:cubicBezTo>
                    <a:pt x="567605" y="961614"/>
                    <a:pt x="551476" y="953105"/>
                    <a:pt x="536109" y="943072"/>
                  </a:cubicBezTo>
                  <a:cubicBezTo>
                    <a:pt x="534839" y="941675"/>
                    <a:pt x="533442" y="940405"/>
                    <a:pt x="531918" y="939262"/>
                  </a:cubicBezTo>
                  <a:cubicBezTo>
                    <a:pt x="480103" y="899638"/>
                    <a:pt x="431335" y="856585"/>
                    <a:pt x="385615" y="809849"/>
                  </a:cubicBezTo>
                  <a:cubicBezTo>
                    <a:pt x="339895" y="763113"/>
                    <a:pt x="297858" y="713583"/>
                    <a:pt x="259377" y="660878"/>
                  </a:cubicBezTo>
                  <a:cubicBezTo>
                    <a:pt x="220896" y="608172"/>
                    <a:pt x="186352" y="552927"/>
                    <a:pt x="155872" y="495269"/>
                  </a:cubicBezTo>
                  <a:cubicBezTo>
                    <a:pt x="125393" y="437611"/>
                    <a:pt x="99104" y="378048"/>
                    <a:pt x="77260" y="316580"/>
                  </a:cubicBezTo>
                  <a:cubicBezTo>
                    <a:pt x="66084" y="285465"/>
                    <a:pt x="63036" y="253588"/>
                    <a:pt x="68243" y="220822"/>
                  </a:cubicBez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63500" y="63500"/>
              <a:ext cx="1511677" cy="1605156"/>
            </a:xfrm>
            <a:custGeom>
              <a:avLst/>
              <a:gdLst/>
              <a:ahLst/>
              <a:cxnLst/>
              <a:rect l="l" t="t" r="r" b="b"/>
              <a:pathLst>
                <a:path w="1511677" h="1605156">
                  <a:moveTo>
                    <a:pt x="0" y="1605156"/>
                  </a:moveTo>
                  <a:lnTo>
                    <a:pt x="1511676" y="1605156"/>
                  </a:lnTo>
                  <a:lnTo>
                    <a:pt x="1511676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593665" y="502606"/>
            <a:ext cx="17132075" cy="81702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96"/>
              </a:lnSpc>
            </a:pPr>
            <a:r>
              <a:rPr lang="en-US" sz="4497">
                <a:solidFill>
                  <a:srgbClr val="F8F8F8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 INTEGRADA: </a:t>
            </a:r>
            <a:r>
              <a:rPr lang="en-US" sz="4497">
                <a:solidFill>
                  <a:srgbClr val="BAD54C"/>
                </a:solidFill>
                <a:latin typeface="Titillium Web"/>
                <a:ea typeface="Titillium Web"/>
                <a:cs typeface="Titillium Web"/>
                <a:sym typeface="Titillium Web"/>
              </a:rPr>
              <a:t>ESCUTA</a:t>
            </a:r>
            <a:r>
              <a:rPr lang="en-US" sz="4497">
                <a:solidFill>
                  <a:srgbClr val="F8F8F8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4497">
                <a:solidFill>
                  <a:srgbClr val="BAD54C"/>
                </a:solidFill>
                <a:latin typeface="Titillium Web"/>
                <a:ea typeface="Titillium Web"/>
                <a:cs typeface="Titillium Web"/>
                <a:sym typeface="Titillium Web"/>
              </a:rPr>
              <a:t>AÇÃO</a:t>
            </a:r>
            <a:r>
              <a:rPr lang="en-US" sz="4497">
                <a:solidFill>
                  <a:srgbClr val="F8F8F8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4497">
                <a:solidFill>
                  <a:srgbClr val="BAD54C"/>
                </a:solidFill>
                <a:latin typeface="Titillium Web"/>
                <a:ea typeface="Titillium Web"/>
                <a:cs typeface="Titillium Web"/>
                <a:sym typeface="Titillium Web"/>
              </a:rPr>
              <a:t>EVOLUÇÃO</a:t>
            </a:r>
            <a:r>
              <a:rPr lang="en-US" sz="4497">
                <a:solidFill>
                  <a:srgbClr val="F8F8F8"/>
                </a:solidFill>
                <a:latin typeface="Titillium Web"/>
                <a:ea typeface="Titillium Web"/>
                <a:cs typeface="Titillium Web"/>
                <a:sym typeface="Titillium Web"/>
              </a:rPr>
              <a:t> INSTITUCIONAL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2994736" y="2983020"/>
            <a:ext cx="14473161" cy="787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99"/>
              </a:lnSpc>
            </a:pP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registrar 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demanda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o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receberá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um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número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protocolo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para que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seu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próximo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contato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seja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feito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partir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que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já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foi</a:t>
            </a:r>
            <a:r>
              <a:rPr lang="en-US" sz="2502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02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registrado</a:t>
            </a:r>
            <a:endParaRPr lang="en-US" sz="2502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2" name="TextBox 12"/>
          <p:cNvSpPr txBox="1"/>
          <p:nvPr/>
        </p:nvSpPr>
        <p:spPr>
          <a:xfrm>
            <a:off x="2994736" y="7980016"/>
            <a:ext cx="14947259" cy="1168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99"/>
              </a:lnSpc>
            </a:pPr>
            <a:r>
              <a:rPr lang="en-US" sz="2502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Quando a central de atendimento é acionada, verifica-se se há solicitações em andamento. Se a demanda não foi resolvida no prazo ou não satisfez o usuário, o caso é encaminhado para a Ouvidoria, que atua como última instancia de atendimento.</a:t>
            </a:r>
          </a:p>
        </p:txBody>
      </p:sp>
      <p:sp>
        <p:nvSpPr>
          <p:cNvPr id="13" name="TextBox 13"/>
          <p:cNvSpPr txBox="1"/>
          <p:nvPr/>
        </p:nvSpPr>
        <p:spPr>
          <a:xfrm>
            <a:off x="2994736" y="5526900"/>
            <a:ext cx="15154742" cy="78780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99"/>
              </a:lnSpc>
            </a:pPr>
            <a:r>
              <a:rPr lang="en-US" sz="2502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Realizamos atendimentos presenciais quando os clientes optam pelo atendimento pessoal. Este, é feito sempre em local reservado para manter a confidencialidade das informações relatadas pelo cliente.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65233" y="8331365"/>
            <a:ext cx="926935" cy="926935"/>
            <a:chOff x="0" y="0"/>
            <a:chExt cx="1235913" cy="1235913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235964" cy="1235964"/>
            </a:xfrm>
            <a:custGeom>
              <a:avLst/>
              <a:gdLst/>
              <a:ahLst/>
              <a:cxnLst/>
              <a:rect l="l" t="t" r="r" b="b"/>
              <a:pathLst>
                <a:path w="1235964" h="1235964">
                  <a:moveTo>
                    <a:pt x="0" y="0"/>
                  </a:moveTo>
                  <a:lnTo>
                    <a:pt x="1235964" y="0"/>
                  </a:lnTo>
                  <a:lnTo>
                    <a:pt x="1235964" y="1235964"/>
                  </a:lnTo>
                  <a:lnTo>
                    <a:pt x="0" y="123596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r="4" b="4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4008472" y="8331365"/>
            <a:ext cx="990105" cy="990105"/>
            <a:chOff x="0" y="0"/>
            <a:chExt cx="1320140" cy="1320140"/>
          </a:xfrm>
        </p:grpSpPr>
        <p:sp>
          <p:nvSpPr>
            <p:cNvPr id="5" name="Freeform 5"/>
            <p:cNvSpPr/>
            <p:nvPr/>
          </p:nvSpPr>
          <p:spPr>
            <a:xfrm flipH="1">
              <a:off x="0" y="0"/>
              <a:ext cx="1320165" cy="1320165"/>
            </a:xfrm>
            <a:custGeom>
              <a:avLst/>
              <a:gdLst/>
              <a:ahLst/>
              <a:cxnLst/>
              <a:rect l="l" t="t" r="r" b="b"/>
              <a:pathLst>
                <a:path w="1320165" h="1320165">
                  <a:moveTo>
                    <a:pt x="1320165" y="0"/>
                  </a:moveTo>
                  <a:lnTo>
                    <a:pt x="0" y="0"/>
                  </a:lnTo>
                  <a:lnTo>
                    <a:pt x="0" y="1320165"/>
                  </a:lnTo>
                  <a:lnTo>
                    <a:pt x="1320165" y="1320165"/>
                  </a:lnTo>
                  <a:lnTo>
                    <a:pt x="1320165" y="0"/>
                  </a:lnTo>
                  <a:close/>
                </a:path>
              </a:pathLst>
            </a:custGeom>
            <a:blipFill>
              <a:blip r:embed="rId3"/>
              <a:stretch>
                <a:fillRect r="1" b="1"/>
              </a:stretch>
            </a:blipFill>
          </p:spPr>
        </p:sp>
      </p:grpSp>
      <p:grpSp>
        <p:nvGrpSpPr>
          <p:cNvPr id="6" name="Group 6"/>
          <p:cNvGrpSpPr/>
          <p:nvPr/>
        </p:nvGrpSpPr>
        <p:grpSpPr>
          <a:xfrm>
            <a:off x="7538352" y="8414852"/>
            <a:ext cx="823141" cy="823141"/>
            <a:chOff x="0" y="0"/>
            <a:chExt cx="1097521" cy="1097521"/>
          </a:xfrm>
        </p:grpSpPr>
        <p:sp>
          <p:nvSpPr>
            <p:cNvPr id="7" name="Freeform 7"/>
            <p:cNvSpPr/>
            <p:nvPr/>
          </p:nvSpPr>
          <p:spPr>
            <a:xfrm>
              <a:off x="0" y="0"/>
              <a:ext cx="1097534" cy="1097534"/>
            </a:xfrm>
            <a:custGeom>
              <a:avLst/>
              <a:gdLst/>
              <a:ahLst/>
              <a:cxnLst/>
              <a:rect l="l" t="t" r="r" b="b"/>
              <a:pathLst>
                <a:path w="1097534" h="1097534">
                  <a:moveTo>
                    <a:pt x="0" y="0"/>
                  </a:moveTo>
                  <a:lnTo>
                    <a:pt x="1097534" y="0"/>
                  </a:lnTo>
                  <a:lnTo>
                    <a:pt x="1097534" y="1097534"/>
                  </a:lnTo>
                  <a:lnTo>
                    <a:pt x="0" y="1097534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r="1" b="1"/>
              </a:stretch>
            </a:blipFill>
          </p:spPr>
        </p:sp>
      </p:grpSp>
      <p:grpSp>
        <p:nvGrpSpPr>
          <p:cNvPr id="8" name="Group 8"/>
          <p:cNvGrpSpPr/>
          <p:nvPr/>
        </p:nvGrpSpPr>
        <p:grpSpPr>
          <a:xfrm>
            <a:off x="666074" y="4191124"/>
            <a:ext cx="3581848" cy="28575"/>
            <a:chOff x="0" y="0"/>
            <a:chExt cx="3581845" cy="28575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3581906" cy="28575"/>
            </a:xfrm>
            <a:custGeom>
              <a:avLst/>
              <a:gdLst/>
              <a:ahLst/>
              <a:cxnLst/>
              <a:rect l="l" t="t" r="r" b="b"/>
              <a:pathLst>
                <a:path w="3581906" h="28575">
                  <a:moveTo>
                    <a:pt x="0" y="0"/>
                  </a:moveTo>
                  <a:lnTo>
                    <a:pt x="3581906" y="0"/>
                  </a:lnTo>
                  <a:lnTo>
                    <a:pt x="3581906" y="28575"/>
                  </a:lnTo>
                  <a:lnTo>
                    <a:pt x="0" y="28575"/>
                  </a:lnTo>
                  <a:close/>
                </a:path>
              </a:pathLst>
            </a:custGeom>
            <a:solidFill>
              <a:srgbClr val="FFFFFF">
                <a:alpha val="12941"/>
              </a:srgbClr>
            </a:solidFill>
          </p:spPr>
        </p:sp>
      </p:grpSp>
      <p:grpSp>
        <p:nvGrpSpPr>
          <p:cNvPr id="10" name="Group 10"/>
          <p:cNvGrpSpPr/>
          <p:nvPr/>
        </p:nvGrpSpPr>
        <p:grpSpPr>
          <a:xfrm>
            <a:off x="708050" y="5629399"/>
            <a:ext cx="7304932" cy="28575"/>
            <a:chOff x="0" y="0"/>
            <a:chExt cx="7304926" cy="28575"/>
          </a:xfrm>
        </p:grpSpPr>
        <p:sp>
          <p:nvSpPr>
            <p:cNvPr id="11" name="Freeform 11"/>
            <p:cNvSpPr/>
            <p:nvPr/>
          </p:nvSpPr>
          <p:spPr>
            <a:xfrm>
              <a:off x="0" y="0"/>
              <a:ext cx="7304908" cy="28575"/>
            </a:xfrm>
            <a:custGeom>
              <a:avLst/>
              <a:gdLst/>
              <a:ahLst/>
              <a:cxnLst/>
              <a:rect l="l" t="t" r="r" b="b"/>
              <a:pathLst>
                <a:path w="7304908" h="28575">
                  <a:moveTo>
                    <a:pt x="0" y="0"/>
                  </a:moveTo>
                  <a:lnTo>
                    <a:pt x="0" y="28575"/>
                  </a:lnTo>
                  <a:lnTo>
                    <a:pt x="1068958" y="28575"/>
                  </a:lnTo>
                  <a:lnTo>
                    <a:pt x="1068958" y="0"/>
                  </a:lnTo>
                  <a:close/>
                  <a:moveTo>
                    <a:pt x="1180718" y="0"/>
                  </a:moveTo>
                  <a:lnTo>
                    <a:pt x="1180718" y="28575"/>
                  </a:lnTo>
                  <a:lnTo>
                    <a:pt x="2380359" y="28575"/>
                  </a:lnTo>
                  <a:lnTo>
                    <a:pt x="2380359" y="0"/>
                  </a:lnTo>
                  <a:close/>
                  <a:moveTo>
                    <a:pt x="2495548" y="0"/>
                  </a:moveTo>
                  <a:lnTo>
                    <a:pt x="2495548" y="28575"/>
                  </a:lnTo>
                  <a:lnTo>
                    <a:pt x="7304908" y="28575"/>
                  </a:lnTo>
                  <a:lnTo>
                    <a:pt x="7304908" y="0"/>
                  </a:lnTo>
                  <a:close/>
                </a:path>
              </a:pathLst>
            </a:custGeom>
            <a:solidFill>
              <a:srgbClr val="FFFFFF">
                <a:alpha val="12941"/>
              </a:srgbClr>
            </a:solidFill>
          </p:spPr>
        </p:sp>
      </p:grpSp>
      <p:grpSp>
        <p:nvGrpSpPr>
          <p:cNvPr id="12" name="Group 12"/>
          <p:cNvGrpSpPr/>
          <p:nvPr/>
        </p:nvGrpSpPr>
        <p:grpSpPr>
          <a:xfrm>
            <a:off x="708050" y="6000874"/>
            <a:ext cx="4444898" cy="28575"/>
            <a:chOff x="0" y="0"/>
            <a:chExt cx="4444898" cy="28575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4444871" cy="28575"/>
            </a:xfrm>
            <a:custGeom>
              <a:avLst/>
              <a:gdLst/>
              <a:ahLst/>
              <a:cxnLst/>
              <a:rect l="l" t="t" r="r" b="b"/>
              <a:pathLst>
                <a:path w="4444871" h="28575">
                  <a:moveTo>
                    <a:pt x="0" y="0"/>
                  </a:moveTo>
                  <a:lnTo>
                    <a:pt x="0" y="28575"/>
                  </a:lnTo>
                  <a:lnTo>
                    <a:pt x="1297685" y="28575"/>
                  </a:lnTo>
                  <a:lnTo>
                    <a:pt x="1297685" y="0"/>
                  </a:lnTo>
                  <a:close/>
                  <a:moveTo>
                    <a:pt x="1526793" y="0"/>
                  </a:moveTo>
                  <a:lnTo>
                    <a:pt x="1526793" y="28575"/>
                  </a:lnTo>
                  <a:lnTo>
                    <a:pt x="4444871" y="28575"/>
                  </a:lnTo>
                  <a:lnTo>
                    <a:pt x="4444871" y="0"/>
                  </a:lnTo>
                  <a:close/>
                </a:path>
              </a:pathLst>
            </a:custGeom>
            <a:solidFill>
              <a:srgbClr val="FFFFFF">
                <a:alpha val="12941"/>
              </a:srgbClr>
            </a:solidFill>
          </p:spPr>
        </p:sp>
      </p:grpSp>
      <p:grpSp>
        <p:nvGrpSpPr>
          <p:cNvPr id="14" name="Group 14"/>
          <p:cNvGrpSpPr/>
          <p:nvPr/>
        </p:nvGrpSpPr>
        <p:grpSpPr>
          <a:xfrm>
            <a:off x="708050" y="5257924"/>
            <a:ext cx="1877168" cy="28575"/>
            <a:chOff x="0" y="0"/>
            <a:chExt cx="1877174" cy="28575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1877192" cy="28575"/>
            </a:xfrm>
            <a:custGeom>
              <a:avLst/>
              <a:gdLst/>
              <a:ahLst/>
              <a:cxnLst/>
              <a:rect l="l" t="t" r="r" b="b"/>
              <a:pathLst>
                <a:path w="1877192" h="28575">
                  <a:moveTo>
                    <a:pt x="0" y="0"/>
                  </a:moveTo>
                  <a:lnTo>
                    <a:pt x="0" y="28575"/>
                  </a:lnTo>
                  <a:lnTo>
                    <a:pt x="1358396" y="28575"/>
                  </a:lnTo>
                  <a:lnTo>
                    <a:pt x="1358396" y="0"/>
                  </a:lnTo>
                  <a:close/>
                  <a:moveTo>
                    <a:pt x="1477776" y="0"/>
                  </a:moveTo>
                  <a:lnTo>
                    <a:pt x="1477776" y="28575"/>
                  </a:lnTo>
                  <a:lnTo>
                    <a:pt x="1877192" y="28575"/>
                  </a:lnTo>
                  <a:lnTo>
                    <a:pt x="1877192" y="0"/>
                  </a:lnTo>
                  <a:close/>
                </a:path>
              </a:pathLst>
            </a:custGeom>
            <a:solidFill>
              <a:srgbClr val="BAD54C">
                <a:alpha val="12941"/>
              </a:srgbClr>
            </a:solidFill>
          </p:spPr>
        </p:sp>
      </p:grpSp>
      <p:grpSp>
        <p:nvGrpSpPr>
          <p:cNvPr id="16" name="Group 16"/>
          <p:cNvGrpSpPr/>
          <p:nvPr/>
        </p:nvGrpSpPr>
        <p:grpSpPr>
          <a:xfrm>
            <a:off x="-71847" y="-101298"/>
            <a:ext cx="18726150" cy="10487025"/>
            <a:chOff x="0" y="0"/>
            <a:chExt cx="24968200" cy="13982700"/>
          </a:xfrm>
        </p:grpSpPr>
        <p:sp>
          <p:nvSpPr>
            <p:cNvPr id="17" name="Freeform 17"/>
            <p:cNvSpPr/>
            <p:nvPr/>
          </p:nvSpPr>
          <p:spPr>
            <a:xfrm>
              <a:off x="0" y="0"/>
              <a:ext cx="24968200" cy="13982700"/>
            </a:xfrm>
            <a:custGeom>
              <a:avLst/>
              <a:gdLst/>
              <a:ahLst/>
              <a:cxnLst/>
              <a:rect l="l" t="t" r="r" b="b"/>
              <a:pathLst>
                <a:path w="24968200" h="13982700">
                  <a:moveTo>
                    <a:pt x="0" y="0"/>
                  </a:moveTo>
                  <a:lnTo>
                    <a:pt x="24968200" y="0"/>
                  </a:lnTo>
                  <a:lnTo>
                    <a:pt x="24968200" y="13982700"/>
                  </a:lnTo>
                  <a:lnTo>
                    <a:pt x="0" y="139827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5">
                <a:alphaModFix amt="12999"/>
              </a:blip>
              <a:stretch>
                <a:fillRect/>
              </a:stretch>
            </a:blipFill>
          </p:spPr>
        </p:sp>
      </p:grpSp>
      <p:sp>
        <p:nvSpPr>
          <p:cNvPr id="18" name="TextBox 18"/>
          <p:cNvSpPr txBox="1"/>
          <p:nvPr/>
        </p:nvSpPr>
        <p:spPr>
          <a:xfrm>
            <a:off x="708050" y="4893059"/>
            <a:ext cx="7451046" cy="1149267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23"/>
              </a:lnSpc>
            </a:pPr>
            <a:r>
              <a:rPr lang="en-US" sz="2498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NOTIFICAÇÃO</a:t>
            </a:r>
          </a:p>
          <a:p>
            <a:pPr algn="l">
              <a:lnSpc>
                <a:spcPts val="2923"/>
              </a:lnSpc>
            </a:pP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Notificações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Extrajudiciais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recebidas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através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e-mail: </a:t>
            </a:r>
            <a:r>
              <a:rPr lang="en-US" sz="2498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ouvidoria@zemafinanceira.com.</a:t>
            </a:r>
          </a:p>
        </p:txBody>
      </p:sp>
      <p:sp>
        <p:nvSpPr>
          <p:cNvPr id="19" name="TextBox 19"/>
          <p:cNvSpPr txBox="1"/>
          <p:nvPr/>
        </p:nvSpPr>
        <p:spPr>
          <a:xfrm>
            <a:off x="666074" y="6702781"/>
            <a:ext cx="8896540" cy="114101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23"/>
              </a:lnSpc>
            </a:pPr>
            <a:r>
              <a:rPr lang="en-US" sz="2498" b="1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FALE CONOSCO</a:t>
            </a:r>
          </a:p>
          <a:p>
            <a:pPr algn="l">
              <a:lnSpc>
                <a:spcPts val="2923"/>
              </a:lnSpc>
            </a:pPr>
            <a:r>
              <a:rPr lang="en-US" sz="24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 atendimento é feito por meio de solicitação pelo ícone Fale Conosco no site https://www.zemafinanceira.com/central-de-atendimento.</a:t>
            </a:r>
          </a:p>
        </p:txBody>
      </p:sp>
      <p:sp>
        <p:nvSpPr>
          <p:cNvPr id="20" name="TextBox 20"/>
          <p:cNvSpPr txBox="1"/>
          <p:nvPr/>
        </p:nvSpPr>
        <p:spPr>
          <a:xfrm>
            <a:off x="666074" y="1379106"/>
            <a:ext cx="9258310" cy="29751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2923"/>
              </a:lnSpc>
            </a:pPr>
            <a:r>
              <a:rPr lang="en-US" sz="2498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CENTRAL DE RELACIONAMENTOS</a:t>
            </a:r>
          </a:p>
          <a:p>
            <a:pPr algn="just">
              <a:lnSpc>
                <a:spcPts val="2923"/>
              </a:lnSpc>
            </a:pP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Assim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como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todos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canais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SAC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são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compartilhados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pelo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conglomerado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prudencial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  <a:p>
            <a:pPr algn="just" rtl="1">
              <a:lnSpc>
                <a:spcPts val="2923"/>
              </a:lnSpc>
            </a:pPr>
            <a:endParaRPr lang="en-US" sz="24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2923"/>
              </a:lnSpc>
            </a:pP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canais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pode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esclarecer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dúvidas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efetuar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negociações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registrar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reclamações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SAC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por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ligações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498" dirty="0" err="1" smtClean="0">
                <a:solidFill>
                  <a:schemeClr val="bg1"/>
                </a:solidFill>
                <a:latin typeface="Titillium Web"/>
                <a:ea typeface="Titillium Web"/>
                <a:cs typeface="Titillium Web"/>
                <a:sym typeface="Titillium Web"/>
                <a:hlinkClick r:id="rId6" tooltip="http://www.zemafinanceira.com/"/>
              </a:rPr>
              <a:t>telefônicas</a:t>
            </a: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  <a:hlinkClick r:id="rId6" tooltip="http://www.zemafinanceira.com/"/>
              </a:rPr>
              <a:t>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  <a:hlinkClick r:id="rId6" tooltip="http://www.zemafinanceira.com/"/>
              </a:rPr>
              <a:t>através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  <a:hlinkClick r:id="rId6" tooltip="http://www.zemafinanceira.com/"/>
              </a:rPr>
              <a:t> </a:t>
            </a: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  <a:hlinkClick r:id="rId6" tooltip="http://www.zemafinanceira.com/"/>
              </a:rPr>
              <a:t>do 0800</a:t>
            </a: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.095.6702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chat </a:t>
            </a:r>
            <a:r>
              <a:rPr lang="en-US" sz="24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através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sites </a:t>
            </a:r>
            <a:r>
              <a:rPr lang="en-US" sz="2498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  <a:hlinkClick r:id="rId6" tooltip="http://www.zemafinanceira.com/"/>
              </a:rPr>
              <a:t>www.zemafinanceira.com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  <p:sp>
        <p:nvSpPr>
          <p:cNvPr id="21" name="TextBox 21"/>
          <p:cNvSpPr txBox="1"/>
          <p:nvPr/>
        </p:nvSpPr>
        <p:spPr>
          <a:xfrm>
            <a:off x="1492167" y="8610143"/>
            <a:ext cx="1806788" cy="379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37"/>
              </a:lnSpc>
            </a:pPr>
            <a:r>
              <a:rPr lang="en-US" sz="2098">
                <a:solidFill>
                  <a:srgbClr val="C8C8C8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 financeira</a:t>
            </a:r>
          </a:p>
        </p:txBody>
      </p:sp>
      <p:sp>
        <p:nvSpPr>
          <p:cNvPr id="22" name="TextBox 22"/>
          <p:cNvSpPr txBox="1"/>
          <p:nvPr/>
        </p:nvSpPr>
        <p:spPr>
          <a:xfrm>
            <a:off x="4998577" y="8610143"/>
            <a:ext cx="1806788" cy="379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37"/>
              </a:lnSpc>
            </a:pPr>
            <a:r>
              <a:rPr lang="en-US" sz="2098">
                <a:solidFill>
                  <a:srgbClr val="C8C8C8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 financeira</a:t>
            </a:r>
          </a:p>
        </p:txBody>
      </p:sp>
      <p:sp>
        <p:nvSpPr>
          <p:cNvPr id="23" name="TextBox 23"/>
          <p:cNvSpPr txBox="1"/>
          <p:nvPr/>
        </p:nvSpPr>
        <p:spPr>
          <a:xfrm>
            <a:off x="8361493" y="8590998"/>
            <a:ext cx="2072259" cy="3792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937"/>
              </a:lnSpc>
            </a:pPr>
            <a:r>
              <a:rPr lang="en-US" sz="2098">
                <a:solidFill>
                  <a:srgbClr val="C8C8C8"/>
                </a:solidFill>
                <a:latin typeface="Titillium Web"/>
                <a:ea typeface="Titillium Web"/>
                <a:cs typeface="Titillium Web"/>
                <a:sym typeface="Titillium Web"/>
              </a:rPr>
              <a:t>@zema financeira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489929" y="-63370"/>
            <a:ext cx="651253" cy="850563"/>
          </a:xfrm>
          <a:custGeom>
            <a:avLst/>
            <a:gdLst/>
            <a:ahLst/>
            <a:cxnLst/>
            <a:rect l="l" t="t" r="r" b="b"/>
            <a:pathLst>
              <a:path w="651253" h="850563">
                <a:moveTo>
                  <a:pt x="0" y="0"/>
                </a:moveTo>
                <a:lnTo>
                  <a:pt x="651253" y="0"/>
                </a:lnTo>
                <a:lnTo>
                  <a:pt x="651253" y="850564"/>
                </a:lnTo>
                <a:lnTo>
                  <a:pt x="0" y="8505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3" name="Group 3"/>
          <p:cNvGrpSpPr/>
          <p:nvPr/>
        </p:nvGrpSpPr>
        <p:grpSpPr>
          <a:xfrm>
            <a:off x="11051419" y="659359"/>
            <a:ext cx="7236581" cy="9627641"/>
            <a:chOff x="0" y="0"/>
            <a:chExt cx="9648774" cy="12836855"/>
          </a:xfrm>
        </p:grpSpPr>
        <p:sp>
          <p:nvSpPr>
            <p:cNvPr id="4" name="Freeform 4"/>
            <p:cNvSpPr/>
            <p:nvPr/>
          </p:nvSpPr>
          <p:spPr>
            <a:xfrm>
              <a:off x="0" y="0"/>
              <a:ext cx="9648825" cy="12836906"/>
            </a:xfrm>
            <a:custGeom>
              <a:avLst/>
              <a:gdLst/>
              <a:ahLst/>
              <a:cxnLst/>
              <a:rect l="l" t="t" r="r" b="b"/>
              <a:pathLst>
                <a:path w="9648825" h="12836906">
                  <a:moveTo>
                    <a:pt x="0" y="0"/>
                  </a:moveTo>
                  <a:lnTo>
                    <a:pt x="9648825" y="0"/>
                  </a:lnTo>
                  <a:lnTo>
                    <a:pt x="9648825" y="12836906"/>
                  </a:lnTo>
                  <a:lnTo>
                    <a:pt x="0" y="1283690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/>
              <a:stretch>
                <a:fillRect l="-355" r="-3757" b="-31482"/>
              </a:stretch>
            </a:blipFill>
          </p:spPr>
        </p:sp>
      </p:grpSp>
      <p:grpSp>
        <p:nvGrpSpPr>
          <p:cNvPr id="5" name="Group 5"/>
          <p:cNvGrpSpPr/>
          <p:nvPr/>
        </p:nvGrpSpPr>
        <p:grpSpPr>
          <a:xfrm>
            <a:off x="17558956" y="0"/>
            <a:ext cx="515503" cy="728034"/>
            <a:chOff x="0" y="0"/>
            <a:chExt cx="515506" cy="72804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5497" cy="728097"/>
            </a:xfrm>
            <a:custGeom>
              <a:avLst/>
              <a:gdLst/>
              <a:ahLst/>
              <a:cxnLst/>
              <a:rect l="l" t="t" r="r" b="b"/>
              <a:pathLst>
                <a:path w="515497" h="728097">
                  <a:moveTo>
                    <a:pt x="0" y="728097"/>
                  </a:moveTo>
                  <a:lnTo>
                    <a:pt x="515497" y="728097"/>
                  </a:lnTo>
                  <a:lnTo>
                    <a:pt x="5154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2373144" y="1075954"/>
            <a:ext cx="8752056" cy="136195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496"/>
              </a:lnSpc>
            </a:pPr>
            <a:r>
              <a:rPr lang="en-US" sz="74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NOSSOS NÚMEROS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381000" y="9561042"/>
            <a:ext cx="17285027" cy="49103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949"/>
              </a:lnSpc>
            </a:pP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Nos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termos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Resolução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CMN n°4.860/2020,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Resolução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BCB n°28/2020 e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Resolução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CVM n 43/2021,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publicamos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o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presente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relatório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,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relativo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às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atividades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Ouvidoria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no </a:t>
            </a:r>
            <a:r>
              <a:rPr lang="en-US" sz="1800" spc="34" dirty="0" smtClean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1° </a:t>
            </a:r>
            <a:r>
              <a:rPr lang="en-US" sz="1800" spc="34" dirty="0" err="1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semestre</a:t>
            </a:r>
            <a:r>
              <a:rPr lang="en-US" sz="1800" spc="34" dirty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 de </a:t>
            </a:r>
            <a:r>
              <a:rPr lang="en-US" sz="1800" spc="34" dirty="0" smtClean="0">
                <a:solidFill>
                  <a:srgbClr val="FFFFFF"/>
                </a:solidFill>
                <a:latin typeface="Poppins"/>
                <a:ea typeface="Poppins"/>
                <a:cs typeface="Poppins"/>
                <a:sym typeface="Poppins"/>
              </a:rPr>
              <a:t>2026</a:t>
            </a:r>
            <a:endParaRPr lang="en-US" sz="1800" spc="34" dirty="0">
              <a:solidFill>
                <a:srgbClr val="FFFFFF"/>
              </a:solidFill>
              <a:latin typeface="Poppins"/>
              <a:ea typeface="Poppins"/>
              <a:cs typeface="Poppins"/>
              <a:sym typeface="Poppi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667000" y="2568531"/>
            <a:ext cx="7162800" cy="530914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9791"/>
              </a:lnSpc>
            </a:pPr>
            <a:r>
              <a:rPr lang="en-US" sz="40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40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Instituição</a:t>
            </a:r>
            <a:r>
              <a:rPr lang="en-US" sz="40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0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Financeira</a:t>
            </a:r>
            <a:r>
              <a:rPr lang="en-US" sz="40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098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realizou</a:t>
            </a:r>
            <a:endParaRPr lang="en-US" sz="40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9791"/>
              </a:lnSpc>
            </a:pPr>
            <a:endParaRPr lang="en-US" sz="4098" b="1" dirty="0">
              <a:solidFill>
                <a:srgbClr val="FFFFFF"/>
              </a:solidFill>
              <a:latin typeface="Titillium Web"/>
              <a:ea typeface="Titillium Web Bold"/>
              <a:cs typeface="Titillium Web Bold"/>
              <a:sym typeface="Titillium Web"/>
            </a:endParaRPr>
          </a:p>
          <a:p>
            <a:pPr algn="ctr">
              <a:lnSpc>
                <a:spcPts val="9791"/>
              </a:lnSpc>
            </a:pPr>
            <a:r>
              <a:rPr lang="en-US" sz="12797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1.265</a:t>
            </a:r>
            <a:endParaRPr lang="en-US" sz="12797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5970"/>
              </a:lnSpc>
            </a:pPr>
            <a:endParaRPr lang="en-US" sz="2498" dirty="0" smtClean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5970"/>
              </a:lnSpc>
            </a:pP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ATENDIMENTOS 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 </a:t>
            </a: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1° </a:t>
            </a:r>
            <a:r>
              <a:rPr lang="en-US" sz="24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SEMESTRE DE </a:t>
            </a:r>
            <a:r>
              <a:rPr lang="en-US" sz="24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2026</a:t>
            </a:r>
            <a:endParaRPr lang="en-US" sz="24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2199682" y="2857500"/>
            <a:ext cx="5615873" cy="619400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AD54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48,6%</a:t>
            </a:r>
            <a:r>
              <a:rPr lang="en-US" sz="2755" b="1" dirty="0" smtClean="0">
                <a:solidFill>
                  <a:srgbClr val="F0AE01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Consumidor.Gov</a:t>
            </a:r>
            <a:endParaRPr lang="en-US" sz="2755" b="1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AD54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23,6%</a:t>
            </a:r>
            <a:r>
              <a:rPr lang="en-US" sz="2755" b="1" dirty="0" smtClean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Reclame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Aqui</a:t>
            </a:r>
            <a:endParaRPr lang="en-US" sz="2755" b="1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AD54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14,0% 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RDR-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Bacen</a:t>
            </a:r>
            <a:endParaRPr lang="en-US" sz="2755" b="1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AD54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11,2%</a:t>
            </a:r>
            <a:r>
              <a:rPr lang="en-US" sz="2755" b="1" dirty="0" smtClean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Não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Perturbe</a:t>
            </a:r>
            <a:endParaRPr lang="en-US" sz="2755" b="1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AD54C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2,2%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Notificação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E-mail</a:t>
            </a: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ED95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0,3%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Atendimento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Online</a:t>
            </a:r>
          </a:p>
          <a:p>
            <a:pPr algn="l">
              <a:lnSpc>
                <a:spcPts val="6889"/>
              </a:lnSpc>
            </a:pPr>
            <a:r>
              <a:rPr lang="en-US" sz="2755" b="1" dirty="0" smtClean="0">
                <a:solidFill>
                  <a:srgbClr val="BED952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0,1%</a:t>
            </a:r>
            <a:r>
              <a:rPr lang="en-US" sz="2755" b="1" dirty="0" smtClean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Atendimento</a:t>
            </a:r>
            <a:r>
              <a:rPr lang="en-US" sz="2755" b="1" dirty="0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 </a:t>
            </a:r>
            <a:r>
              <a:rPr lang="en-US" sz="2755" b="1" dirty="0" err="1">
                <a:solidFill>
                  <a:srgbClr val="FFFFFF"/>
                </a:solidFill>
                <a:latin typeface="League Spartan"/>
                <a:ea typeface="League Spartan"/>
                <a:cs typeface="League Spartan"/>
                <a:sym typeface="League Spartan"/>
              </a:rPr>
              <a:t>Telefônico</a:t>
            </a:r>
            <a:endParaRPr lang="en-US" sz="2755" b="1" dirty="0">
              <a:solidFill>
                <a:srgbClr val="FFFFFF"/>
              </a:solidFill>
              <a:latin typeface="League Spartan"/>
              <a:ea typeface="League Spartan"/>
              <a:cs typeface="League Spartan"/>
              <a:sym typeface="League Spartan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1871093" y="2029620"/>
            <a:ext cx="5936780" cy="67967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317"/>
              </a:lnSpc>
            </a:pPr>
            <a:r>
              <a:rPr lang="en-US" sz="3797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DE ATENDIMENTO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6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4989919" cy="9258300"/>
            <a:chOff x="0" y="0"/>
            <a:chExt cx="6653225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53276" cy="12344400"/>
            </a:xfrm>
            <a:custGeom>
              <a:avLst/>
              <a:gdLst/>
              <a:ahLst/>
              <a:cxnLst/>
              <a:rect l="l" t="t" r="r" b="b"/>
              <a:pathLst>
                <a:path w="6653276" h="12344400">
                  <a:moveTo>
                    <a:pt x="0" y="0"/>
                  </a:moveTo>
                  <a:lnTo>
                    <a:pt x="6653276" y="0"/>
                  </a:lnTo>
                  <a:lnTo>
                    <a:pt x="6653276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50359" r="-629" b="-36728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447800" y="2095500"/>
            <a:ext cx="16399307" cy="1346522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10496"/>
              </a:lnSpc>
            </a:pPr>
            <a:r>
              <a:rPr lang="en-US" sz="74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CLASSIFICAÇÃO </a:t>
            </a:r>
            <a:r>
              <a:rPr lang="en-US" sz="74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DOS ATENDIMENTOS</a:t>
            </a:r>
            <a:endParaRPr lang="en-US" sz="74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5" name="TextBox 5"/>
          <p:cNvSpPr txBox="1"/>
          <p:nvPr/>
        </p:nvSpPr>
        <p:spPr>
          <a:xfrm>
            <a:off x="7327750" y="4610100"/>
            <a:ext cx="3265075" cy="17446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4138"/>
              </a:lnSpc>
            </a:pPr>
            <a:r>
              <a:rPr lang="en-US" sz="10098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1.265</a:t>
            </a:r>
            <a:endParaRPr lang="en-US" sz="10098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6" name="TextBox 6"/>
          <p:cNvSpPr txBox="1"/>
          <p:nvPr/>
        </p:nvSpPr>
        <p:spPr>
          <a:xfrm>
            <a:off x="6248401" y="5301282"/>
            <a:ext cx="939756" cy="80092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158"/>
              </a:lnSpc>
            </a:pPr>
            <a:r>
              <a:rPr lang="en-US" sz="43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Dos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10854346" y="5301282"/>
            <a:ext cx="6138254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158"/>
              </a:lnSpc>
            </a:pPr>
            <a:r>
              <a:rPr lang="en-US" sz="43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atendimentos</a:t>
            </a:r>
            <a:r>
              <a:rPr lang="en-US" sz="43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3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realizados</a:t>
            </a:r>
            <a:endParaRPr lang="en-US" sz="43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10525687" y="7086810"/>
            <a:ext cx="7545972" cy="81545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58"/>
              </a:lnSpc>
            </a:pPr>
            <a:r>
              <a:rPr lang="en-US" sz="43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foram julgados </a:t>
            </a:r>
            <a:r>
              <a:rPr lang="en-US" sz="4398" b="1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IMPROCEDENTES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6862419" y="6591300"/>
            <a:ext cx="2785034" cy="221400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7917"/>
              </a:lnSpc>
            </a:pPr>
            <a:r>
              <a:rPr lang="en-US" sz="12797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99%</a:t>
            </a:r>
            <a:endParaRPr lang="en-US" sz="12797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reeform 2"/>
          <p:cNvSpPr/>
          <p:nvPr/>
        </p:nvSpPr>
        <p:spPr>
          <a:xfrm>
            <a:off x="17489929" y="-63370"/>
            <a:ext cx="651253" cy="850563"/>
          </a:xfrm>
          <a:custGeom>
            <a:avLst/>
            <a:gdLst/>
            <a:ahLst/>
            <a:cxnLst/>
            <a:rect l="l" t="t" r="r" b="b"/>
            <a:pathLst>
              <a:path w="651253" h="850563">
                <a:moveTo>
                  <a:pt x="0" y="0"/>
                </a:moveTo>
                <a:lnTo>
                  <a:pt x="651253" y="0"/>
                </a:lnTo>
                <a:lnTo>
                  <a:pt x="651253" y="850564"/>
                </a:lnTo>
                <a:lnTo>
                  <a:pt x="0" y="85056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="" xmlns:asvg="http://schemas.microsoft.com/office/drawing/2016/SVG/main" r:embed="rId3"/>
                </a:ext>
              </a:extLst>
            </a:blip>
            <a:stretch>
              <a:fillRect/>
            </a:stretch>
          </a:blipFill>
        </p:spPr>
      </p:sp>
      <p:grpSp>
        <p:nvGrpSpPr>
          <p:cNvPr id="5" name="Group 5"/>
          <p:cNvGrpSpPr/>
          <p:nvPr/>
        </p:nvGrpSpPr>
        <p:grpSpPr>
          <a:xfrm>
            <a:off x="17558956" y="0"/>
            <a:ext cx="515503" cy="728034"/>
            <a:chOff x="0" y="0"/>
            <a:chExt cx="515506" cy="72804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515497" cy="728097"/>
            </a:xfrm>
            <a:custGeom>
              <a:avLst/>
              <a:gdLst/>
              <a:ahLst/>
              <a:cxnLst/>
              <a:rect l="l" t="t" r="r" b="b"/>
              <a:pathLst>
                <a:path w="515497" h="728097">
                  <a:moveTo>
                    <a:pt x="0" y="728097"/>
                  </a:moveTo>
                  <a:lnTo>
                    <a:pt x="515497" y="728097"/>
                  </a:lnTo>
                  <a:lnTo>
                    <a:pt x="515497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7" name="TextBox 7"/>
          <p:cNvSpPr txBox="1"/>
          <p:nvPr/>
        </p:nvSpPr>
        <p:spPr>
          <a:xfrm>
            <a:off x="2819401" y="1150153"/>
            <a:ext cx="12801600" cy="91050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136"/>
              </a:lnSpc>
            </a:pPr>
            <a:r>
              <a:rPr lang="en-US" sz="50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COMPARATIVO COM O SEMESTRE ANTERIOR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4087844" y="2174577"/>
            <a:ext cx="105394" cy="66797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5177"/>
              </a:lnSpc>
            </a:pPr>
            <a:r>
              <a:rPr lang="en-US" sz="3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3200400" y="2174577"/>
            <a:ext cx="11810999" cy="66684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177"/>
              </a:lnSpc>
            </a:pPr>
            <a:r>
              <a:rPr lang="en-US" sz="3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2</a:t>
            </a:r>
            <a:r>
              <a:rPr lang="en-US" sz="36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° </a:t>
            </a:r>
            <a:r>
              <a:rPr lang="en-US" sz="3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Semestre</a:t>
            </a:r>
            <a:r>
              <a:rPr lang="en-US" sz="3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2025 </a:t>
            </a:r>
            <a:r>
              <a:rPr lang="en-US" sz="3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comparado</a:t>
            </a:r>
            <a:r>
              <a:rPr lang="en-US" sz="3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3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6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1° </a:t>
            </a:r>
            <a:r>
              <a:rPr lang="en-US" sz="3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Semestre</a:t>
            </a:r>
            <a:r>
              <a:rPr lang="en-US" sz="3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6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2026</a:t>
            </a:r>
            <a:endParaRPr lang="en-US" sz="36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0" name="AutoShape 2" descr="Gráfico Semestral em Barras Azuis e Verde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2" name="AutoShape 4" descr="Gráficos de Barras Semestrais 2025–2026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3" name="Imagem 1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1200" y="3238500"/>
            <a:ext cx="14249401" cy="682295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273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938197" cy="9258300"/>
            <a:chOff x="0" y="0"/>
            <a:chExt cx="5250929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50942" cy="12344400"/>
            </a:xfrm>
            <a:custGeom>
              <a:avLst/>
              <a:gdLst/>
              <a:ahLst/>
              <a:cxnLst/>
              <a:rect l="l" t="t" r="r" b="b"/>
              <a:pathLst>
                <a:path w="5250942" h="12344400">
                  <a:moveTo>
                    <a:pt x="0" y="0"/>
                  </a:moveTo>
                  <a:lnTo>
                    <a:pt x="5250942" y="0"/>
                  </a:lnTo>
                  <a:lnTo>
                    <a:pt x="5250942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0513" r="-798" b="-36728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3486735" y="1416068"/>
            <a:ext cx="11430000" cy="269304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3211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DE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ATENDIMENTO</a:t>
            </a: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2396"/>
              </a:lnSpc>
            </a:pPr>
            <a:endParaRPr lang="en-US" sz="4698" dirty="0" smtClean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2396"/>
              </a:lnSpc>
            </a:pPr>
            <a:endParaRPr lang="en-US" sz="4698" dirty="0" smtClean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2396"/>
              </a:lnSpc>
            </a:pPr>
            <a:r>
              <a:rPr lang="en-US" sz="4698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Consumidor.Gov</a:t>
            </a:r>
            <a:endParaRPr lang="en-US" sz="46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5303"/>
              </a:lnSpc>
            </a:pPr>
            <a:endParaRPr lang="en-US" sz="10398" b="1" dirty="0" smtClean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5303"/>
              </a:lnSpc>
            </a:pPr>
            <a:r>
              <a:rPr lang="en-US" sz="10398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615</a:t>
            </a:r>
            <a:endParaRPr lang="en-US" sz="10398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177992" y="1573597"/>
            <a:ext cx="133912" cy="84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8"/>
              </a:lnSpc>
            </a:pPr>
            <a:r>
              <a:rPr lang="en-US" sz="4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6749676" y="9163095"/>
            <a:ext cx="4904119" cy="8156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9" b="1" dirty="0" smtClean="0">
                <a:solidFill>
                  <a:srgbClr val="BAD54C"/>
                </a:solidFill>
                <a:latin typeface="Titillium Web Bold"/>
                <a:ea typeface="Titillium Web"/>
                <a:cs typeface="Titillium Web"/>
                <a:sym typeface="Titillium Web Bold"/>
              </a:rPr>
              <a:t>3</a:t>
            </a:r>
            <a:r>
              <a:rPr lang="en-US" sz="4699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,4</a:t>
            </a:r>
            <a:r>
              <a:rPr lang="en-US" sz="46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9" b="1" dirty="0" err="1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dias</a:t>
            </a:r>
            <a:r>
              <a:rPr lang="en-US" sz="4699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 </a:t>
            </a:r>
            <a:r>
              <a:rPr lang="en-US" sz="4699" b="1" dirty="0" err="1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úteis</a:t>
            </a:r>
            <a:r>
              <a:rPr lang="en-US" sz="46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1335527" y="9288474"/>
            <a:ext cx="5872657" cy="66128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037"/>
              </a:lnSpc>
            </a:pPr>
            <a:r>
              <a:rPr lang="en-US" sz="35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35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médio</a:t>
            </a:r>
            <a:r>
              <a:rPr lang="en-US" sz="35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resposta</a:t>
            </a:r>
            <a:r>
              <a:rPr lang="en-US" sz="35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10656694" y="9288474"/>
            <a:ext cx="5451862" cy="64120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037"/>
              </a:lnSpc>
            </a:pPr>
            <a:r>
              <a:rPr lang="en-US" sz="35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com </a:t>
            </a:r>
            <a:r>
              <a:rPr lang="en-US" sz="35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índice</a:t>
            </a:r>
            <a:r>
              <a:rPr lang="en-US" sz="35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98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solução</a:t>
            </a:r>
            <a:endParaRPr lang="en-US" sz="35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5163800" y="9205234"/>
            <a:ext cx="1439637" cy="76713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216"/>
              </a:lnSpc>
            </a:pPr>
            <a:r>
              <a:rPr lang="en-US" sz="4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80,6%</a:t>
            </a:r>
            <a:endParaRPr lang="en-US" sz="444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12" name="AutoShape 2" descr="Contatos mensais em barras azui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sp>
        <p:nvSpPr>
          <p:cNvPr id="14" name="AutoShape 4" descr="Gráfico de Barras Mensal Minimalista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6" name="Imagem 1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3801" y="4171803"/>
            <a:ext cx="7035868" cy="4322661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657869" y="4009669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</a:t>
            </a:r>
            <a:r>
              <a:rPr lang="en-US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tendimentos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29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938197" cy="9258300"/>
            <a:chOff x="0" y="0"/>
            <a:chExt cx="5250929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50942" cy="12344400"/>
            </a:xfrm>
            <a:custGeom>
              <a:avLst/>
              <a:gdLst/>
              <a:ahLst/>
              <a:cxnLst/>
              <a:rect l="l" t="t" r="r" b="b"/>
              <a:pathLst>
                <a:path w="5250942" h="12344400">
                  <a:moveTo>
                    <a:pt x="0" y="0"/>
                  </a:moveTo>
                  <a:lnTo>
                    <a:pt x="5250942" y="0"/>
                  </a:lnTo>
                  <a:lnTo>
                    <a:pt x="5250942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0513" r="-798" b="-36728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4648200" y="509626"/>
            <a:ext cx="9296400" cy="3070584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6984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DE ATENDIMENTO</a:t>
            </a: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5210"/>
              </a:lnSpc>
            </a:pPr>
            <a:r>
              <a:rPr lang="en-US" sz="4698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RDR-</a:t>
            </a:r>
            <a:r>
              <a:rPr lang="en-US" sz="4698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Bacen</a:t>
            </a:r>
            <a:endParaRPr lang="en-US" sz="46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11532"/>
              </a:lnSpc>
            </a:pPr>
            <a:r>
              <a:rPr lang="en-US" sz="10398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177</a:t>
            </a:r>
            <a:endParaRPr lang="en-US" sz="10398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704401" y="1573597"/>
            <a:ext cx="133912" cy="84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8"/>
              </a:lnSpc>
            </a:pPr>
            <a:r>
              <a:rPr lang="en-US" sz="4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5350926" y="8979132"/>
            <a:ext cx="5188209" cy="716756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5597"/>
              </a:lnSpc>
            </a:pPr>
            <a:r>
              <a:rPr lang="en-US" sz="3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demandas</a:t>
            </a:r>
            <a:r>
              <a:rPr lang="en-US" sz="3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9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julgadas</a:t>
            </a:r>
            <a:r>
              <a:rPr lang="en-US" sz="39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4111339" y="8768893"/>
            <a:ext cx="1305544" cy="103874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8398"/>
              </a:lnSpc>
            </a:pPr>
            <a:r>
              <a:rPr lang="en-US" sz="5999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140</a:t>
            </a:r>
            <a:endParaRPr lang="en-US" sz="5999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9525000" y="8867382"/>
            <a:ext cx="1841134" cy="940257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16"/>
              </a:lnSpc>
            </a:pPr>
            <a:r>
              <a:rPr lang="en-US" sz="544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5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7</a:t>
            </a:r>
            <a:r>
              <a:rPr lang="en-US" sz="5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"/>
              </a:rPr>
              <a:t>5</a:t>
            </a:r>
            <a:r>
              <a:rPr lang="en-US" sz="5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%</a:t>
            </a:r>
            <a:r>
              <a:rPr lang="en-US" sz="544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544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0937719" y="8929621"/>
            <a:ext cx="4771796" cy="8822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776"/>
              </a:lnSpc>
            </a:pPr>
            <a:r>
              <a:rPr lang="en-US" sz="4840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IMPROCEDENTES</a:t>
            </a:r>
          </a:p>
        </p:txBody>
      </p:sp>
      <p:sp>
        <p:nvSpPr>
          <p:cNvPr id="13" name="AutoShape 2" descr="Gráfico de Barras Mensal Ene-Jun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t-BR"/>
          </a:p>
        </p:txBody>
      </p:sp>
      <p:pic>
        <p:nvPicPr>
          <p:cNvPr id="14" name="Imagem 1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53037" y="3492078"/>
            <a:ext cx="8543925" cy="5237287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8526798" y="3367920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</a:t>
            </a:r>
            <a:r>
              <a:rPr lang="en-US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tendimentos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92A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938197" cy="9258300"/>
            <a:chOff x="0" y="0"/>
            <a:chExt cx="5250929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50942" cy="12344400"/>
            </a:xfrm>
            <a:custGeom>
              <a:avLst/>
              <a:gdLst/>
              <a:ahLst/>
              <a:cxnLst/>
              <a:rect l="l" t="t" r="r" b="b"/>
              <a:pathLst>
                <a:path w="5250942" h="12344400">
                  <a:moveTo>
                    <a:pt x="0" y="0"/>
                  </a:moveTo>
                  <a:lnTo>
                    <a:pt x="5250942" y="0"/>
                  </a:lnTo>
                  <a:lnTo>
                    <a:pt x="5250942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0513" r="-798" b="-36728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4419600" y="342900"/>
            <a:ext cx="9906000" cy="3795911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716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DE ATENDIMENTO</a:t>
            </a: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6503"/>
              </a:lnSpc>
            </a:pPr>
            <a:r>
              <a:rPr lang="en-US" sz="4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Reclame</a:t>
            </a:r>
            <a:r>
              <a:rPr lang="en-US" sz="4698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8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Aqui</a:t>
            </a:r>
            <a:endParaRPr lang="en-US" sz="4698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14391"/>
              </a:lnSpc>
            </a:pPr>
            <a:r>
              <a:rPr lang="en-US" sz="10398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298</a:t>
            </a:r>
            <a:endParaRPr lang="en-US" sz="10398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490536" y="1573597"/>
            <a:ext cx="133912" cy="84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8"/>
              </a:lnSpc>
            </a:pPr>
            <a:r>
              <a:rPr lang="en-US" sz="4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25018" y="9206880"/>
            <a:ext cx="4699025" cy="8156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9" b="1" dirty="0" smtClean="0">
                <a:solidFill>
                  <a:srgbClr val="BAD54C"/>
                </a:solidFill>
                <a:latin typeface="Titillium Web Bold"/>
                <a:ea typeface="Titillium Web"/>
                <a:cs typeface="Titillium Web"/>
                <a:sym typeface="Titillium Web Bold"/>
              </a:rPr>
              <a:t> </a:t>
            </a:r>
            <a:r>
              <a:rPr lang="en-US" sz="46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4699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2433500" y="9320372"/>
            <a:ext cx="14249400" cy="588623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>
              <a:lnSpc>
                <a:spcPts val="5037"/>
              </a:lnSpc>
            </a:pP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voltariam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fazer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negócio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empresa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índice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8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solução</a:t>
            </a:r>
            <a:r>
              <a:rPr lang="en-US" sz="28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de </a:t>
            </a:r>
            <a:endParaRPr lang="en-US" sz="280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15773400" y="9283578"/>
            <a:ext cx="19050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216"/>
              </a:lnSpc>
            </a:pPr>
            <a:r>
              <a:rPr lang="en-US" sz="4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82,1%</a:t>
            </a:r>
            <a:endParaRPr lang="en-US" sz="444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pic>
        <p:nvPicPr>
          <p:cNvPr id="12" name="Imagem 1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876800" y="3700082"/>
            <a:ext cx="8761108" cy="5379244"/>
          </a:xfrm>
          <a:prstGeom prst="rect">
            <a:avLst/>
          </a:prstGeom>
        </p:spPr>
      </p:pic>
      <p:sp>
        <p:nvSpPr>
          <p:cNvPr id="13" name="TextBox 11"/>
          <p:cNvSpPr txBox="1"/>
          <p:nvPr/>
        </p:nvSpPr>
        <p:spPr>
          <a:xfrm>
            <a:off x="914400" y="9245229"/>
            <a:ext cx="1905000" cy="795089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216"/>
              </a:lnSpc>
            </a:pPr>
            <a:r>
              <a:rPr lang="en-US" sz="444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71,6%</a:t>
            </a:r>
            <a:endParaRPr lang="en-US" sz="444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4" name="Retângulo 3"/>
          <p:cNvSpPr/>
          <p:nvPr/>
        </p:nvSpPr>
        <p:spPr>
          <a:xfrm>
            <a:off x="8602998" y="3826226"/>
            <a:ext cx="1539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atendimentos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6263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938197" cy="9258300"/>
            <a:chOff x="0" y="0"/>
            <a:chExt cx="5250929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50942" cy="12344400"/>
            </a:xfrm>
            <a:custGeom>
              <a:avLst/>
              <a:gdLst/>
              <a:ahLst/>
              <a:cxnLst/>
              <a:rect l="l" t="t" r="r" b="b"/>
              <a:pathLst>
                <a:path w="5250942" h="12344400">
                  <a:moveTo>
                    <a:pt x="0" y="0"/>
                  </a:moveTo>
                  <a:lnTo>
                    <a:pt x="5250942" y="0"/>
                  </a:lnTo>
                  <a:lnTo>
                    <a:pt x="5250942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0513" r="-798" b="-36728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4419600" y="342900"/>
            <a:ext cx="9906000" cy="10790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716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DE ATENDIMENTO</a:t>
            </a: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490536" y="1573597"/>
            <a:ext cx="133912" cy="84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8"/>
              </a:lnSpc>
            </a:pPr>
            <a:r>
              <a:rPr lang="en-US" sz="4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25018" y="9206880"/>
            <a:ext cx="4699025" cy="8156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9" b="1" dirty="0" smtClean="0">
                <a:solidFill>
                  <a:srgbClr val="BAD54C"/>
                </a:solidFill>
                <a:latin typeface="Titillium Web Bold"/>
                <a:ea typeface="Titillium Web"/>
                <a:cs typeface="Titillium Web"/>
                <a:sym typeface="Titillium Web Bold"/>
              </a:rPr>
              <a:t> </a:t>
            </a:r>
            <a:r>
              <a:rPr lang="en-US" sz="46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4699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pic>
        <p:nvPicPr>
          <p:cNvPr id="5" name="Imagem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38600" y="1638300"/>
            <a:ext cx="5088346" cy="3124200"/>
          </a:xfrm>
          <a:prstGeom prst="rect">
            <a:avLst/>
          </a:prstGeom>
        </p:spPr>
      </p:pic>
      <p:sp>
        <p:nvSpPr>
          <p:cNvPr id="10" name="Retângulo 9"/>
          <p:cNvSpPr/>
          <p:nvPr/>
        </p:nvSpPr>
        <p:spPr>
          <a:xfrm>
            <a:off x="9512863" y="1454327"/>
            <a:ext cx="5303055" cy="9258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503"/>
              </a:lnSpc>
            </a:pP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47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E-mail</a:t>
            </a:r>
            <a:endParaRPr lang="en-US" sz="470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1317446" y="2171700"/>
            <a:ext cx="1563248" cy="1567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1532"/>
              </a:lnSpc>
            </a:pPr>
            <a:r>
              <a:rPr lang="en-US" sz="960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28</a:t>
            </a:r>
            <a:endParaRPr lang="en-US" sz="960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16" name="Retângulo 15"/>
          <p:cNvSpPr/>
          <p:nvPr/>
        </p:nvSpPr>
        <p:spPr>
          <a:xfrm>
            <a:off x="11394788" y="3467100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</a:t>
            </a:r>
            <a:r>
              <a:rPr lang="en-US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tendimentos</a:t>
            </a:r>
            <a:endParaRPr lang="pt-BR" dirty="0"/>
          </a:p>
        </p:txBody>
      </p:sp>
      <p:pic>
        <p:nvPicPr>
          <p:cNvPr id="17" name="Imagem 1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38208" y="6210300"/>
            <a:ext cx="5561378" cy="3414637"/>
          </a:xfrm>
          <a:prstGeom prst="rect">
            <a:avLst/>
          </a:prstGeom>
        </p:spPr>
      </p:pic>
      <p:sp>
        <p:nvSpPr>
          <p:cNvPr id="18" name="Retângulo 17"/>
          <p:cNvSpPr/>
          <p:nvPr/>
        </p:nvSpPr>
        <p:spPr>
          <a:xfrm>
            <a:off x="10058400" y="7116290"/>
            <a:ext cx="4519186" cy="898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503"/>
              </a:lnSpc>
            </a:pP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Não</a:t>
            </a:r>
            <a:r>
              <a:rPr lang="en-US" sz="47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me </a:t>
            </a: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Perturbe</a:t>
            </a:r>
            <a:endParaRPr lang="en-US" sz="470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10972800" y="7917618"/>
            <a:ext cx="2252540" cy="1567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1532"/>
              </a:lnSpc>
            </a:pPr>
            <a:r>
              <a:rPr lang="en-US" sz="960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142</a:t>
            </a:r>
            <a:endParaRPr lang="en-US" sz="960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11394788" y="9255605"/>
            <a:ext cx="156164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</a:t>
            </a:r>
            <a:r>
              <a:rPr lang="en-US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tendimentos</a:t>
            </a:r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8500151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5273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3938197" cy="9258300"/>
            <a:chOff x="0" y="0"/>
            <a:chExt cx="5250929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5250942" cy="12344400"/>
            </a:xfrm>
            <a:custGeom>
              <a:avLst/>
              <a:gdLst/>
              <a:ahLst/>
              <a:cxnLst/>
              <a:rect l="l" t="t" r="r" b="b"/>
              <a:pathLst>
                <a:path w="5250942" h="12344400">
                  <a:moveTo>
                    <a:pt x="0" y="0"/>
                  </a:moveTo>
                  <a:lnTo>
                    <a:pt x="5250942" y="0"/>
                  </a:lnTo>
                  <a:lnTo>
                    <a:pt x="5250942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90513" r="-798" b="-36728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4419600" y="342900"/>
            <a:ext cx="9906000" cy="107907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ctr">
              <a:lnSpc>
                <a:spcPts val="8716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CANAIS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DE ATENDIMENTO</a:t>
            </a: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7490536" y="1573597"/>
            <a:ext cx="133912" cy="849706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578"/>
              </a:lnSpc>
            </a:pPr>
            <a:r>
              <a:rPr lang="en-US" sz="4698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8725018" y="9206880"/>
            <a:ext cx="4699025" cy="815608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6579"/>
              </a:lnSpc>
            </a:pPr>
            <a:r>
              <a:rPr lang="en-US" sz="469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699" b="1" dirty="0" smtClean="0">
                <a:solidFill>
                  <a:srgbClr val="BAD54C"/>
                </a:solidFill>
                <a:latin typeface="Titillium Web Bold"/>
                <a:ea typeface="Titillium Web"/>
                <a:cs typeface="Titillium Web"/>
                <a:sym typeface="Titillium Web Bold"/>
              </a:rPr>
              <a:t> </a:t>
            </a:r>
            <a:r>
              <a:rPr lang="en-US" sz="469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4699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0" name="Retângulo 9"/>
          <p:cNvSpPr/>
          <p:nvPr/>
        </p:nvSpPr>
        <p:spPr>
          <a:xfrm>
            <a:off x="9039177" y="1454327"/>
            <a:ext cx="6250430" cy="898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503"/>
              </a:lnSpc>
            </a:pP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47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Telefônico</a:t>
            </a:r>
            <a:endParaRPr lang="en-US" sz="470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5" name="Retângulo 14"/>
          <p:cNvSpPr/>
          <p:nvPr/>
        </p:nvSpPr>
        <p:spPr>
          <a:xfrm>
            <a:off x="11662091" y="2171700"/>
            <a:ext cx="873957" cy="1567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1532"/>
              </a:lnSpc>
            </a:pPr>
            <a:r>
              <a:rPr lang="en-US" sz="9600" b="1" dirty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1</a:t>
            </a:r>
          </a:p>
        </p:txBody>
      </p:sp>
      <p:sp>
        <p:nvSpPr>
          <p:cNvPr id="16" name="Retângulo 15"/>
          <p:cNvSpPr/>
          <p:nvPr/>
        </p:nvSpPr>
        <p:spPr>
          <a:xfrm>
            <a:off x="11502190" y="3454005"/>
            <a:ext cx="14318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endParaRPr lang="pt-BR" dirty="0"/>
          </a:p>
        </p:txBody>
      </p:sp>
      <p:sp>
        <p:nvSpPr>
          <p:cNvPr id="18" name="Retângulo 17"/>
          <p:cNvSpPr/>
          <p:nvPr/>
        </p:nvSpPr>
        <p:spPr>
          <a:xfrm>
            <a:off x="9692920" y="7116290"/>
            <a:ext cx="5250155" cy="89832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6503"/>
              </a:lnSpc>
            </a:pPr>
            <a:r>
              <a:rPr lang="en-US" sz="47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47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Online</a:t>
            </a:r>
            <a:endParaRPr lang="en-US" sz="4700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19" name="Retângulo 18"/>
          <p:cNvSpPr/>
          <p:nvPr/>
        </p:nvSpPr>
        <p:spPr>
          <a:xfrm>
            <a:off x="11868082" y="7962864"/>
            <a:ext cx="873957" cy="156773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lnSpc>
                <a:spcPts val="11532"/>
              </a:lnSpc>
            </a:pPr>
            <a:r>
              <a:rPr lang="en-US" sz="9600" b="1" dirty="0" smtClean="0">
                <a:solidFill>
                  <a:srgbClr val="BAD54C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4</a:t>
            </a:r>
            <a:endParaRPr lang="en-US" sz="9600" b="1" dirty="0">
              <a:solidFill>
                <a:srgbClr val="BAD54C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</p:txBody>
      </p:sp>
      <p:sp>
        <p:nvSpPr>
          <p:cNvPr id="20" name="Retângulo 19"/>
          <p:cNvSpPr/>
          <p:nvPr/>
        </p:nvSpPr>
        <p:spPr>
          <a:xfrm>
            <a:off x="11662091" y="9255605"/>
            <a:ext cx="153920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atendimentos</a:t>
            </a:r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2049"/>
          <a:stretch/>
        </p:blipFill>
        <p:spPr>
          <a:xfrm>
            <a:off x="3975047" y="1922048"/>
            <a:ext cx="5136559" cy="2438400"/>
          </a:xfrm>
          <a:prstGeom prst="rect">
            <a:avLst/>
          </a:prstGeom>
        </p:spPr>
      </p:pic>
      <p:pic>
        <p:nvPicPr>
          <p:cNvPr id="9" name="Imagem 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31149" y="6438900"/>
            <a:ext cx="5488261" cy="337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472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6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4989919" cy="9258300"/>
            <a:chOff x="0" y="0"/>
            <a:chExt cx="6653225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53276" cy="12344400"/>
            </a:xfrm>
            <a:custGeom>
              <a:avLst/>
              <a:gdLst/>
              <a:ahLst/>
              <a:cxnLst/>
              <a:rect l="l" t="t" r="r" b="b"/>
              <a:pathLst>
                <a:path w="6653276" h="12344400">
                  <a:moveTo>
                    <a:pt x="0" y="0"/>
                  </a:moveTo>
                  <a:lnTo>
                    <a:pt x="6653276" y="0"/>
                  </a:lnTo>
                  <a:lnTo>
                    <a:pt x="6653276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50359" r="-629" b="-36728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1146743" y="943489"/>
            <a:ext cx="16614696" cy="813139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547"/>
              </a:lnSpc>
            </a:pPr>
            <a:r>
              <a:rPr lang="en-US" sz="5497" b="1" dirty="0">
                <a:solidFill>
                  <a:srgbClr val="B9D44A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AGILIDADE </a:t>
            </a:r>
            <a:r>
              <a:rPr lang="en-US" sz="54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QUE ENCANTA, </a:t>
            </a:r>
            <a:r>
              <a:rPr lang="en-US" sz="5497" b="1" dirty="0">
                <a:solidFill>
                  <a:srgbClr val="B7D247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EXCELÊNCIA</a:t>
            </a:r>
            <a:r>
              <a:rPr lang="en-US" sz="54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 QUE SURPRENDE!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Conforme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as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normativas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CMN nº 4.860/2020 e BCB nº 28/2020, </a:t>
            </a:r>
          </a:p>
          <a:p>
            <a:pPr algn="ctr">
              <a:lnSpc>
                <a:spcPts val="4200"/>
              </a:lnSpc>
            </a:pP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resposta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definitiva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solicitantes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por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meio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canal de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deve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ocorrer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até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10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dias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úteis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  <a:p>
            <a:pPr algn="ctr">
              <a:lnSpc>
                <a:spcPts val="4200"/>
              </a:lnSpc>
            </a:pP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No </a:t>
            </a:r>
            <a:r>
              <a:rPr lang="en-US" sz="3526" dirty="0" err="1" smtClean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primeiro</a:t>
            </a:r>
            <a:r>
              <a:rPr lang="en-US" sz="3526" dirty="0" smtClean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semestre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26" dirty="0" smtClean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2026, 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as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solicitações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feitas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através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canais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internos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oficiais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foram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atendidas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um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médio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26" dirty="0" smtClean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2,6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dias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úteis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  <a:p>
            <a:pPr algn="ctr" rtl="1">
              <a:lnSpc>
                <a:spcPts val="4200"/>
              </a:lnSpc>
            </a:pPr>
            <a:endParaRPr lang="en-US" sz="3526" dirty="0">
              <a:solidFill>
                <a:srgbClr val="FFFFFE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26" dirty="0" smtClean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2,6,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dias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um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marco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agilidade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eficiência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refletindo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compromisso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oferecer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respostas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rápidas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soluções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eficazes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Cada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feito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qualidade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perder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rapidez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Estamos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orgulhosos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dessa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conquista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seguimos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ctr">
              <a:lnSpc>
                <a:spcPts val="4200"/>
              </a:lnSpc>
            </a:pP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aprimorando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526" dirty="0" err="1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processos</a:t>
            </a:r>
            <a:r>
              <a:rPr lang="en-US" sz="3526" dirty="0">
                <a:solidFill>
                  <a:srgbClr val="FFFFFE"/>
                </a:solidFill>
                <a:latin typeface="Titillium Web"/>
                <a:ea typeface="Titillium Web"/>
                <a:cs typeface="Titillium Web"/>
                <a:sym typeface="Titillium Web"/>
              </a:rPr>
              <a:t>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0236946" y="0"/>
            <a:ext cx="8051054" cy="10287000"/>
            <a:chOff x="0" y="0"/>
            <a:chExt cx="10734738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0734802" cy="13716000"/>
            </a:xfrm>
            <a:custGeom>
              <a:avLst/>
              <a:gdLst/>
              <a:ahLst/>
              <a:cxnLst/>
              <a:rect l="l" t="t" r="r" b="b"/>
              <a:pathLst>
                <a:path w="10734802" h="13716000">
                  <a:moveTo>
                    <a:pt x="0" y="0"/>
                  </a:moveTo>
                  <a:lnTo>
                    <a:pt x="10734802" y="0"/>
                  </a:lnTo>
                  <a:lnTo>
                    <a:pt x="10734802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374" t="-30688" r="-9295" b="-13663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1549539" y="35471"/>
            <a:ext cx="4876800" cy="4114800"/>
            <a:chOff x="0" y="0"/>
            <a:chExt cx="6502400" cy="5486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502400" cy="5486400"/>
            </a:xfrm>
            <a:custGeom>
              <a:avLst/>
              <a:gdLst/>
              <a:ahLst/>
              <a:cxnLst/>
              <a:rect l="l" t="t" r="r" b="b"/>
              <a:pathLst>
                <a:path w="6502400" h="5486400">
                  <a:moveTo>
                    <a:pt x="0" y="0"/>
                  </a:moveTo>
                  <a:lnTo>
                    <a:pt x="6502400" y="0"/>
                  </a:lnTo>
                  <a:lnTo>
                    <a:pt x="6502400" y="5486400"/>
                  </a:lnTo>
                  <a:lnTo>
                    <a:pt x="0" y="5486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609600" y="283195"/>
            <a:ext cx="8727662" cy="972061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469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PESQUISA DE SATISFAÇÃO</a:t>
            </a:r>
          </a:p>
          <a:p>
            <a:pPr algn="just">
              <a:lnSpc>
                <a:spcPts val="3750"/>
              </a:lnSpc>
            </a:pP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emprega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pesquisa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satisfação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estruturada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coletar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avaliações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1 a 5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relacionadas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prestado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  <a:b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</a:b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3161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3750"/>
              </a:lnSpc>
            </a:pP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Tais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avaliações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obtidas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por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meio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e-mails e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levam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consideração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qualidade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a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satisfação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do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solução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apresentada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  <a:b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</a:b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/>
            </a:r>
            <a:b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</a:b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resultados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diários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são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usados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implementar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melhorias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contínuas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endParaRPr lang="en-US" sz="3161" dirty="0" smtClean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3750"/>
              </a:lnSpc>
            </a:pPr>
            <a:endParaRPr lang="en-US" sz="3161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3750"/>
              </a:lnSpc>
            </a:pP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Atualmente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a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pesquisa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satisfação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apresenta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pontuação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3,0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(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escala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5),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enquanto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no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Reclame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Aqui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nota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é 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8,2 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(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escala</a:t>
            </a:r>
            <a:r>
              <a:rPr lang="en-US" sz="3161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10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).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Nossa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161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reputação</a:t>
            </a:r>
            <a:r>
              <a:rPr lang="en-US" sz="3161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ÓTIMA! </a:t>
            </a:r>
            <a:endParaRPr lang="en-US" sz="3161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</p:txBody>
      </p:sp>
      <p:sp>
        <p:nvSpPr>
          <p:cNvPr id="7" name="TextBox 7"/>
          <p:cNvSpPr txBox="1"/>
          <p:nvPr/>
        </p:nvSpPr>
        <p:spPr>
          <a:xfrm>
            <a:off x="11668563" y="4031304"/>
            <a:ext cx="4797419" cy="58454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524"/>
              </a:lnSpc>
            </a:pP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Resposta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just" rtl="1">
              <a:lnSpc>
                <a:spcPts val="3524"/>
              </a:lnSpc>
            </a:pPr>
            <a:endParaRPr lang="en-US" sz="2559" dirty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3524"/>
              </a:lnSpc>
            </a:pP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resolução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BCN 28/2020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determina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o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resposta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as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demandas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não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pode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ultrapassa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dez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dias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úteis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</a:p>
          <a:p>
            <a:pPr algn="just">
              <a:lnSpc>
                <a:spcPts val="3524"/>
              </a:lnSpc>
            </a:pP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time de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apresenta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um tempo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médio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análise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559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2,6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dias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úteis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</a:p>
          <a:p>
            <a:pPr algn="just">
              <a:lnSpc>
                <a:spcPts val="3524"/>
              </a:lnSpc>
            </a:pP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Buscamos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atender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</a:p>
          <a:p>
            <a:pPr algn="just">
              <a:lnSpc>
                <a:spcPts val="3524"/>
              </a:lnSpc>
            </a:pP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máxima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agilidade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respeito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humanização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</a:p>
          <a:p>
            <a:pPr algn="just">
              <a:lnSpc>
                <a:spcPts val="3524"/>
              </a:lnSpc>
            </a:pP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Temos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prazer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559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servir</a:t>
            </a:r>
            <a:r>
              <a:rPr lang="en-US" sz="2559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!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12050230" y="693991"/>
            <a:ext cx="4018902" cy="248367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899"/>
              </a:lnSpc>
            </a:pPr>
            <a:r>
              <a:rPr lang="en-US" sz="2797">
                <a:solidFill>
                  <a:srgbClr val="23403D"/>
                </a:solidFill>
                <a:latin typeface="Titillium Web"/>
                <a:ea typeface="Titillium Web"/>
                <a:cs typeface="Titillium Web"/>
                <a:sym typeface="Titillium Web"/>
              </a:rPr>
              <a:t>A Pesquisa de Satisfação </a:t>
            </a:r>
          </a:p>
          <a:p>
            <a:pPr algn="ctr">
              <a:lnSpc>
                <a:spcPts val="3899"/>
              </a:lnSpc>
            </a:pPr>
            <a:r>
              <a:rPr lang="en-US" sz="2797">
                <a:solidFill>
                  <a:srgbClr val="23403D"/>
                </a:solidFill>
                <a:latin typeface="Titillium Web"/>
                <a:ea typeface="Titillium Web"/>
                <a:cs typeface="Titillium Web"/>
                <a:sym typeface="Titillium Web"/>
              </a:rPr>
              <a:t>foi implementada em atendimento ao artigo 1º </a:t>
            </a:r>
          </a:p>
          <a:p>
            <a:pPr algn="ctr">
              <a:lnSpc>
                <a:spcPts val="3899"/>
              </a:lnSpc>
            </a:pPr>
            <a:r>
              <a:rPr lang="en-US" sz="2797">
                <a:solidFill>
                  <a:srgbClr val="23403D"/>
                </a:solidFill>
                <a:latin typeface="Titillium Web"/>
                <a:ea typeface="Titillium Web"/>
                <a:cs typeface="Titillium Web"/>
                <a:sym typeface="Titillium Web"/>
              </a:rPr>
              <a:t>da Instrução Normativa BCB nº 265/2022.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47687A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1028700"/>
            <a:ext cx="4989919" cy="9258300"/>
            <a:chOff x="0" y="0"/>
            <a:chExt cx="6653225" cy="12344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653276" cy="12344400"/>
            </a:xfrm>
            <a:custGeom>
              <a:avLst/>
              <a:gdLst/>
              <a:ahLst/>
              <a:cxnLst/>
              <a:rect l="l" t="t" r="r" b="b"/>
              <a:pathLst>
                <a:path w="6653276" h="12344400">
                  <a:moveTo>
                    <a:pt x="0" y="0"/>
                  </a:moveTo>
                  <a:lnTo>
                    <a:pt x="6653276" y="0"/>
                  </a:lnTo>
                  <a:lnTo>
                    <a:pt x="6653276" y="12344400"/>
                  </a:lnTo>
                  <a:lnTo>
                    <a:pt x="0" y="12344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-50359" r="-629" b="-36728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6079350" y="1834039"/>
            <a:ext cx="6353175" cy="7734300"/>
            <a:chOff x="0" y="0"/>
            <a:chExt cx="8470900" cy="10312400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8470900" cy="10312400"/>
            </a:xfrm>
            <a:custGeom>
              <a:avLst/>
              <a:gdLst/>
              <a:ahLst/>
              <a:cxnLst/>
              <a:rect l="l" t="t" r="r" b="b"/>
              <a:pathLst>
                <a:path w="8470900" h="10312400">
                  <a:moveTo>
                    <a:pt x="0" y="0"/>
                  </a:moveTo>
                  <a:lnTo>
                    <a:pt x="8470900" y="0"/>
                  </a:lnTo>
                  <a:lnTo>
                    <a:pt x="8470900" y="10312400"/>
                  </a:lnTo>
                  <a:lnTo>
                    <a:pt x="0" y="10312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>
                <a:alphaModFix amt="30000"/>
              </a:blip>
              <a:stretch>
                <a:fillRect l="-10835" r="-10903"/>
              </a:stretch>
            </a:blipFill>
          </p:spPr>
        </p:sp>
      </p:grpSp>
      <p:sp>
        <p:nvSpPr>
          <p:cNvPr id="6" name="TextBox 6"/>
          <p:cNvSpPr txBox="1"/>
          <p:nvPr/>
        </p:nvSpPr>
        <p:spPr>
          <a:xfrm>
            <a:off x="7103645" y="867436"/>
            <a:ext cx="4555760" cy="98909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7696"/>
              </a:lnSpc>
            </a:pPr>
            <a:r>
              <a:rPr lang="en-US" sz="54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NOVAS AÇÕES</a:t>
            </a:r>
          </a:p>
        </p:txBody>
      </p:sp>
      <p:sp>
        <p:nvSpPr>
          <p:cNvPr id="7" name="TextBox 7"/>
          <p:cNvSpPr txBox="1"/>
          <p:nvPr/>
        </p:nvSpPr>
        <p:spPr>
          <a:xfrm>
            <a:off x="294599" y="8316563"/>
            <a:ext cx="17976685" cy="120400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000" b="1" dirty="0">
                <a:solidFill>
                  <a:srgbClr val="B9D44A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ENVOLVIMENTO DA LIDERANÇA</a:t>
            </a:r>
          </a:p>
          <a:p>
            <a:pPr algn="l">
              <a:lnSpc>
                <a:spcPts val="3150"/>
              </a:lnSpc>
            </a:pP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Interação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Gestão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: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Garantimos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envolvimento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apoio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ativo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alta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liderança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liderança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comprometida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promove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cultura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organizacional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valoriza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o feedback dos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melhoria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contínua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91724" y="2476500"/>
            <a:ext cx="18173852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000" b="1" dirty="0">
                <a:solidFill>
                  <a:srgbClr val="B9D44A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CAPACITAÇÃO CONTÍNUA</a:t>
            </a:r>
          </a:p>
          <a:p>
            <a:pPr algn="just">
              <a:lnSpc>
                <a:spcPts val="3150"/>
              </a:lnSpc>
            </a:pP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Treinamentos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Frequentes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: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capacitação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fundamental para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garantir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padrões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elevados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Realizamos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treinamentos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periódicos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focados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endParaRPr lang="en-US" sz="2000" dirty="0" smtClean="0">
              <a:solidFill>
                <a:srgbClr val="FFFFFF"/>
              </a:solidFill>
              <a:latin typeface="Titillium Web"/>
              <a:ea typeface="Titillium Web"/>
              <a:cs typeface="Titillium Web"/>
              <a:sym typeface="Titillium Web"/>
            </a:endParaRPr>
          </a:p>
          <a:p>
            <a:pPr algn="just">
              <a:lnSpc>
                <a:spcPts val="3150"/>
              </a:lnSpc>
            </a:pPr>
            <a:r>
              <a:rPr lang="en-US" sz="20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20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direitos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consumidor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normas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conduta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assegurando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equipe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esteja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sempre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atualizada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necessidades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</a:p>
        </p:txBody>
      </p:sp>
      <p:sp>
        <p:nvSpPr>
          <p:cNvPr id="9" name="TextBox 9"/>
          <p:cNvSpPr txBox="1"/>
          <p:nvPr/>
        </p:nvSpPr>
        <p:spPr>
          <a:xfrm>
            <a:off x="294599" y="4316035"/>
            <a:ext cx="17743541" cy="1205458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000" b="1" dirty="0">
                <a:solidFill>
                  <a:srgbClr val="B9D44A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AÇÃO RÁPIDA E EFICIENTE EM SITUAÇÕES CRÍTICAS</a:t>
            </a:r>
          </a:p>
          <a:p>
            <a:pPr algn="just">
              <a:lnSpc>
                <a:spcPts val="3150"/>
              </a:lnSpc>
            </a:pP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se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destaca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gestão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crises,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buscando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resolver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rapidamente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conflitos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insatisfações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Criamos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planos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ação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específicos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situações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adversas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garantindo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problemas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sejam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tratados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maneira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eficaz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com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menor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interrupção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possível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experiência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  <p:sp>
        <p:nvSpPr>
          <p:cNvPr id="10" name="TextBox 10"/>
          <p:cNvSpPr txBox="1"/>
          <p:nvPr/>
        </p:nvSpPr>
        <p:spPr>
          <a:xfrm>
            <a:off x="328061" y="6257924"/>
            <a:ext cx="17710079" cy="1641475"/>
          </a:xfrm>
          <a:prstGeom prst="rect">
            <a:avLst/>
          </a:prstGeom>
        </p:spPr>
        <p:txBody>
          <a:bodyPr wrap="square" lIns="0" tIns="0" rIns="0" bIns="0" rtlCol="0" anchor="t">
            <a:spAutoFit/>
          </a:bodyPr>
          <a:lstStyle/>
          <a:p>
            <a:pPr algn="l">
              <a:lnSpc>
                <a:spcPts val="3150"/>
              </a:lnSpc>
            </a:pPr>
            <a:r>
              <a:rPr lang="en-US" sz="2000" b="1" dirty="0">
                <a:solidFill>
                  <a:srgbClr val="B9D44A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PROCESSO DE AUDITORIA INTERNA E CONFORMIDADE LEGAL</a:t>
            </a:r>
          </a:p>
          <a:p>
            <a:pPr algn="just">
              <a:lnSpc>
                <a:spcPts val="3150"/>
              </a:lnSpc>
            </a:pP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Ouvidoria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cumpre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rigorosamente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todas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exigências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legais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regulatórias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garantindo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processos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atendimento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resolução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/>
            </a:r>
            <a:br>
              <a:rPr lang="en-US" sz="20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</a:br>
            <a:r>
              <a:rPr lang="en-US" sz="20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demandas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estejam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alinhados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as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normas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estabelecidas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Realizamos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auditorias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periódicas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implementamos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controles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eficazes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para </a:t>
            </a:r>
            <a:r>
              <a:rPr lang="en-US" sz="2000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assegurar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cumprimento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obrigações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legais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além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manter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altos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padrões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de </a:t>
            </a:r>
            <a:r>
              <a:rPr lang="en-US" sz="2000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qualidade</a:t>
            </a:r>
            <a:r>
              <a:rPr lang="en-US" sz="2000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C2D3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5965517" y="1276617"/>
            <a:ext cx="6353175" cy="7734300"/>
            <a:chOff x="0" y="0"/>
            <a:chExt cx="8470900" cy="103124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8470900" cy="10312400"/>
            </a:xfrm>
            <a:custGeom>
              <a:avLst/>
              <a:gdLst/>
              <a:ahLst/>
              <a:cxnLst/>
              <a:rect l="l" t="t" r="r" b="b"/>
              <a:pathLst>
                <a:path w="8470900" h="10312400">
                  <a:moveTo>
                    <a:pt x="0" y="0"/>
                  </a:moveTo>
                  <a:lnTo>
                    <a:pt x="8470900" y="0"/>
                  </a:lnTo>
                  <a:lnTo>
                    <a:pt x="8470900" y="10312400"/>
                  </a:lnTo>
                  <a:lnTo>
                    <a:pt x="0" y="103124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37999"/>
              </a:blip>
              <a:stretch>
                <a:fillRect l="-10835" r="-10903"/>
              </a:stretch>
            </a:blipFill>
          </p:spPr>
        </p:sp>
      </p:grpSp>
      <p:sp>
        <p:nvSpPr>
          <p:cNvPr id="4" name="TextBox 4"/>
          <p:cNvSpPr txBox="1"/>
          <p:nvPr/>
        </p:nvSpPr>
        <p:spPr>
          <a:xfrm>
            <a:off x="533400" y="1638300"/>
            <a:ext cx="17512103" cy="49885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690"/>
              </a:lnSpc>
            </a:pPr>
            <a:r>
              <a:rPr lang="en-US" sz="6297" b="1" dirty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CONSIDERAÇÕES </a:t>
            </a:r>
            <a:r>
              <a:rPr lang="en-US" sz="6297" b="1" dirty="0" smtClean="0">
                <a:solidFill>
                  <a:srgbClr val="FFFFFF"/>
                </a:solidFill>
                <a:latin typeface="Titillium Web Bold"/>
                <a:ea typeface="Titillium Web Bold"/>
                <a:cs typeface="Titillium Web Bold"/>
                <a:sym typeface="Titillium Web Bold"/>
              </a:rPr>
              <a:t>FINAIS</a:t>
            </a:r>
          </a:p>
          <a:p>
            <a:pPr algn="ctr">
              <a:lnSpc>
                <a:spcPts val="8690"/>
              </a:lnSpc>
            </a:pPr>
            <a:endParaRPr lang="en-US" sz="6297" b="1" dirty="0">
              <a:solidFill>
                <a:srgbClr val="FFFFFF"/>
              </a:solidFill>
              <a:latin typeface="Titillium Web Bold"/>
              <a:ea typeface="Titillium Web Bold"/>
              <a:cs typeface="Titillium Web Bold"/>
              <a:sym typeface="Titillium Web Bold"/>
            </a:endParaRPr>
          </a:p>
          <a:p>
            <a:pPr algn="ctr">
              <a:lnSpc>
                <a:spcPts val="4274"/>
              </a:lnSpc>
            </a:pP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reputação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mais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 que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somente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imagem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Ela é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uma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construção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feita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longo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dos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anos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, e é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composta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pela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percepção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os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vários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públicos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têm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empresa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reputação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um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componente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fundamental para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estabelecer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confiança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credibilidade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da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empresa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 O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Grupo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valoriza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e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preocupa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com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seu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!!!</a:t>
            </a:r>
          </a:p>
          <a:p>
            <a:pPr algn="ctr">
              <a:lnSpc>
                <a:spcPts val="4274"/>
              </a:lnSpc>
            </a:pP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A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Zema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Financeira</a:t>
            </a:r>
            <a:r>
              <a:rPr lang="en-US" sz="3097" dirty="0" smtClean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entende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que o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cliente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é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nosso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maior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 </a:t>
            </a:r>
            <a:r>
              <a:rPr lang="en-US" sz="3097" dirty="0" err="1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patrimônio</a:t>
            </a:r>
            <a:r>
              <a:rPr lang="en-US" sz="3097" dirty="0">
                <a:solidFill>
                  <a:srgbClr val="FFFFFF"/>
                </a:solidFill>
                <a:latin typeface="Titillium Web"/>
                <a:ea typeface="Titillium Web"/>
                <a:cs typeface="Titillium Web"/>
                <a:sym typeface="Titillium Web"/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0" y="0"/>
            <a:ext cx="18288000" cy="10287000"/>
            <a:chOff x="0" y="0"/>
            <a:chExt cx="24384000" cy="13716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384000" cy="13716000"/>
            </a:xfrm>
            <a:custGeom>
              <a:avLst/>
              <a:gdLst/>
              <a:ahLst/>
              <a:cxnLst/>
              <a:rect l="l" t="t" r="r" b="b"/>
              <a:pathLst>
                <a:path w="24384000" h="13716000">
                  <a:moveTo>
                    <a:pt x="0" y="0"/>
                  </a:moveTo>
                  <a:lnTo>
                    <a:pt x="24384000" y="0"/>
                  </a:lnTo>
                  <a:lnTo>
                    <a:pt x="24384000" y="13716000"/>
                  </a:lnTo>
                  <a:lnTo>
                    <a:pt x="0" y="13716000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432940" y="441770"/>
            <a:ext cx="3883085" cy="575186"/>
            <a:chOff x="0" y="0"/>
            <a:chExt cx="3883088" cy="575183"/>
          </a:xfrm>
        </p:grpSpPr>
        <p:sp>
          <p:nvSpPr>
            <p:cNvPr id="5" name="Freeform 5"/>
            <p:cNvSpPr/>
            <p:nvPr/>
          </p:nvSpPr>
          <p:spPr>
            <a:xfrm>
              <a:off x="63500" y="63500"/>
              <a:ext cx="3752850" cy="435354"/>
            </a:xfrm>
            <a:custGeom>
              <a:avLst/>
              <a:gdLst/>
              <a:ahLst/>
              <a:cxnLst/>
              <a:rect l="l" t="t" r="r" b="b"/>
              <a:pathLst>
                <a:path w="3752850" h="435354">
                  <a:moveTo>
                    <a:pt x="3527298" y="19050"/>
                  </a:moveTo>
                  <a:cubicBezTo>
                    <a:pt x="3641725" y="19050"/>
                    <a:pt x="3733800" y="108203"/>
                    <a:pt x="3733800" y="217550"/>
                  </a:cubicBezTo>
                  <a:cubicBezTo>
                    <a:pt x="3733800" y="326897"/>
                    <a:pt x="3641725" y="416050"/>
                    <a:pt x="3527298" y="416050"/>
                  </a:cubicBezTo>
                  <a:lnTo>
                    <a:pt x="225552" y="416050"/>
                  </a:lnTo>
                  <a:cubicBezTo>
                    <a:pt x="111125" y="416050"/>
                    <a:pt x="19050" y="326897"/>
                    <a:pt x="19050" y="217550"/>
                  </a:cubicBezTo>
                  <a:cubicBezTo>
                    <a:pt x="19050" y="108203"/>
                    <a:pt x="111125" y="19050"/>
                    <a:pt x="225552" y="19050"/>
                  </a:cubicBezTo>
                  <a:close/>
                  <a:moveTo>
                    <a:pt x="224663" y="0"/>
                  </a:moveTo>
                  <a:cubicBezTo>
                    <a:pt x="100838" y="508"/>
                    <a:pt x="0" y="97408"/>
                    <a:pt x="0" y="217677"/>
                  </a:cubicBezTo>
                  <a:cubicBezTo>
                    <a:pt x="0" y="338327"/>
                    <a:pt x="101346" y="435354"/>
                    <a:pt x="225552" y="435354"/>
                  </a:cubicBezTo>
                  <a:lnTo>
                    <a:pt x="3527298" y="435354"/>
                  </a:lnTo>
                  <a:cubicBezTo>
                    <a:pt x="3651504" y="435354"/>
                    <a:pt x="3752850" y="338327"/>
                    <a:pt x="3752850" y="217677"/>
                  </a:cubicBezTo>
                  <a:cubicBezTo>
                    <a:pt x="3752850" y="97408"/>
                    <a:pt x="3652012" y="508"/>
                    <a:pt x="3528187" y="0"/>
                  </a:cubicBezTo>
                  <a:close/>
                </a:path>
              </a:pathLst>
            </a:custGeom>
            <a:solidFill>
              <a:srgbClr val="081F2C"/>
            </a:solidFill>
          </p:spPr>
        </p:sp>
        <p:sp>
          <p:nvSpPr>
            <p:cNvPr id="6" name="Freeform 6"/>
            <p:cNvSpPr/>
            <p:nvPr/>
          </p:nvSpPr>
          <p:spPr>
            <a:xfrm>
              <a:off x="73025" y="85852"/>
              <a:ext cx="3314700" cy="416305"/>
            </a:xfrm>
            <a:custGeom>
              <a:avLst/>
              <a:gdLst/>
              <a:ahLst/>
              <a:cxnLst/>
              <a:rect l="l" t="t" r="r" b="b"/>
              <a:pathLst>
                <a:path w="3314700" h="416305">
                  <a:moveTo>
                    <a:pt x="0" y="208152"/>
                  </a:moveTo>
                  <a:cubicBezTo>
                    <a:pt x="0" y="93217"/>
                    <a:pt x="96774" y="0"/>
                    <a:pt x="216281" y="0"/>
                  </a:cubicBezTo>
                  <a:lnTo>
                    <a:pt x="3098419" y="0"/>
                  </a:lnTo>
                  <a:cubicBezTo>
                    <a:pt x="3217926" y="0"/>
                    <a:pt x="3314700" y="93217"/>
                    <a:pt x="3314700" y="208152"/>
                  </a:cubicBezTo>
                  <a:cubicBezTo>
                    <a:pt x="3314700" y="323087"/>
                    <a:pt x="3217926" y="416304"/>
                    <a:pt x="3098419" y="416304"/>
                  </a:cubicBezTo>
                  <a:lnTo>
                    <a:pt x="216281" y="416304"/>
                  </a:lnTo>
                  <a:cubicBezTo>
                    <a:pt x="96774" y="416304"/>
                    <a:pt x="0" y="323214"/>
                    <a:pt x="0" y="208152"/>
                  </a:cubicBezTo>
                  <a:close/>
                </a:path>
              </a:pathLst>
            </a:custGeom>
            <a:solidFill>
              <a:srgbClr val="081F2C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63500" y="76454"/>
              <a:ext cx="3333750" cy="435227"/>
            </a:xfrm>
            <a:custGeom>
              <a:avLst/>
              <a:gdLst/>
              <a:ahLst/>
              <a:cxnLst/>
              <a:rect l="l" t="t" r="r" b="b"/>
              <a:pathLst>
                <a:path w="3333750" h="435227">
                  <a:moveTo>
                    <a:pt x="3107944" y="19050"/>
                  </a:moveTo>
                  <a:cubicBezTo>
                    <a:pt x="3222498" y="19050"/>
                    <a:pt x="3314700" y="108203"/>
                    <a:pt x="3314700" y="217550"/>
                  </a:cubicBezTo>
                  <a:cubicBezTo>
                    <a:pt x="3314700" y="326897"/>
                    <a:pt x="3222498" y="416050"/>
                    <a:pt x="3107944" y="416050"/>
                  </a:cubicBezTo>
                  <a:lnTo>
                    <a:pt x="225806" y="416050"/>
                  </a:lnTo>
                  <a:cubicBezTo>
                    <a:pt x="111252" y="416050"/>
                    <a:pt x="19050" y="326897"/>
                    <a:pt x="19050" y="217550"/>
                  </a:cubicBezTo>
                  <a:cubicBezTo>
                    <a:pt x="19050" y="108203"/>
                    <a:pt x="111252" y="19050"/>
                    <a:pt x="225806" y="19050"/>
                  </a:cubicBezTo>
                  <a:close/>
                  <a:moveTo>
                    <a:pt x="220472" y="0"/>
                  </a:moveTo>
                  <a:cubicBezTo>
                    <a:pt x="98552" y="2794"/>
                    <a:pt x="0" y="98805"/>
                    <a:pt x="0" y="217550"/>
                  </a:cubicBezTo>
                  <a:cubicBezTo>
                    <a:pt x="0" y="338200"/>
                    <a:pt x="101473" y="435227"/>
                    <a:pt x="225806" y="435227"/>
                  </a:cubicBezTo>
                  <a:lnTo>
                    <a:pt x="3107944" y="435227"/>
                  </a:lnTo>
                  <a:cubicBezTo>
                    <a:pt x="3232277" y="435227"/>
                    <a:pt x="3333750" y="338073"/>
                    <a:pt x="3333750" y="217550"/>
                  </a:cubicBezTo>
                  <a:cubicBezTo>
                    <a:pt x="3333750" y="98805"/>
                    <a:pt x="3235198" y="2794"/>
                    <a:pt x="3113278" y="0"/>
                  </a:cubicBezTo>
                  <a:close/>
                </a:path>
              </a:pathLst>
            </a:custGeom>
            <a:solidFill>
              <a:srgbClr val="081F2C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63500" y="63500"/>
              <a:ext cx="3756152" cy="434592"/>
            </a:xfrm>
            <a:custGeom>
              <a:avLst/>
              <a:gdLst/>
              <a:ahLst/>
              <a:cxnLst/>
              <a:rect l="l" t="t" r="r" b="b"/>
              <a:pathLst>
                <a:path w="3756152" h="434592">
                  <a:moveTo>
                    <a:pt x="0" y="434592"/>
                  </a:moveTo>
                  <a:lnTo>
                    <a:pt x="3756152" y="434592"/>
                  </a:lnTo>
                  <a:lnTo>
                    <a:pt x="3756152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63500" y="76454"/>
              <a:ext cx="3329178" cy="434592"/>
            </a:xfrm>
            <a:custGeom>
              <a:avLst/>
              <a:gdLst/>
              <a:ahLst/>
              <a:cxnLst/>
              <a:rect l="l" t="t" r="r" b="b"/>
              <a:pathLst>
                <a:path w="3329178" h="434592">
                  <a:moveTo>
                    <a:pt x="0" y="434592"/>
                  </a:moveTo>
                  <a:lnTo>
                    <a:pt x="3329178" y="434592"/>
                  </a:lnTo>
                  <a:lnTo>
                    <a:pt x="3329178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</p:spPr>
        </p:sp>
      </p:grpSp>
      <p:sp>
        <p:nvSpPr>
          <p:cNvPr id="10" name="TextBox 10"/>
          <p:cNvSpPr txBox="1"/>
          <p:nvPr/>
        </p:nvSpPr>
        <p:spPr>
          <a:xfrm>
            <a:off x="16101536" y="488194"/>
            <a:ext cx="1280579" cy="33076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20"/>
              </a:lnSpc>
            </a:pPr>
            <a:r>
              <a:rPr lang="en-US" sz="1800">
                <a:solidFill>
                  <a:srgbClr val="081F2C"/>
                </a:solidFill>
                <a:latin typeface="Titillium Web"/>
                <a:ea typeface="Titillium Web"/>
                <a:cs typeface="Titillium Web"/>
                <a:sym typeface="Titillium Web"/>
              </a:rPr>
              <a:t>Lorem ipsum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o" ma:contentTypeID="0x010100B6DD9B36B66FFA43915FA4F780B23D13" ma:contentTypeVersion="1" ma:contentTypeDescription="Crie um novo documento." ma:contentTypeScope="" ma:versionID="ccc8d237db6cfd09867959fd592432bd">
  <xsd:schema xmlns:xsd="http://www.w3.org/2001/XMLSchema" xmlns:xs="http://www.w3.org/2001/XMLSchema" xmlns:p="http://schemas.microsoft.com/office/2006/metadata/properties" xmlns:ns1="http://schemas.microsoft.com/sharepoint/v3" targetNamespace="http://schemas.microsoft.com/office/2006/metadata/properties" ma:root="true" ma:fieldsID="c2a42ba22b3d3c36d4220d3cf34f11a7" ns1:_="">
    <xsd:import namespace="http://schemas.microsoft.com/sharepoint/v3"/>
    <xsd:element name="properties">
      <xsd:complexType>
        <xsd:sequence>
          <xsd:element name="documentManagement">
            <xsd:complexType>
              <xsd:all>
                <xsd:element ref="ns1:PublishingStartDate" minOccurs="0"/>
                <xsd:element ref="ns1:PublishingExpirationDat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PublishingStartDate" ma:index="8" nillable="true" ma:displayName="Agendamento de Data de Início" ma:description="Data de Início de Agendamento é uma coluna de site criada pelo recurso de Publicação. Ela é usada para especificar a data e hora em que essa página aparecerá pela primeira vez aos visitantes do site." ma:hidden="true" ma:internalName="PublishingStartDate">
      <xsd:simpleType>
        <xsd:restriction base="dms:Unknown"/>
      </xsd:simpleType>
    </xsd:element>
    <xsd:element name="PublishingExpirationDate" ma:index="9" nillable="true" ma:displayName="Agendamento de Data de Término" ma:description="Data Final de Agendamento é uma coluna de site criada pelo recurso de Publicação. Ela é usada para especificar a data e a hora em que essa página não será mais exibida aos visitantes do site." ma:hidden="true" ma:internalName="PublishingExpirationDate">
      <xsd:simpleType>
        <xsd:restriction base="dms:Unknown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ipo de Conteúdo"/>
        <xsd:element ref="dc:title" minOccurs="0" maxOccurs="1" ma:index="4" ma:displayName="Título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PublishingExpirationDate xmlns="http://schemas.microsoft.com/sharepoint/v3" xsi:nil="true"/>
    <PublishingStartDate xmlns="http://schemas.microsoft.com/sharepoint/v3" xsi:nil="true"/>
  </documentManagement>
</p:properties>
</file>

<file path=customXml/itemProps1.xml><?xml version="1.0" encoding="utf-8"?>
<ds:datastoreItem xmlns:ds="http://schemas.openxmlformats.org/officeDocument/2006/customXml" ds:itemID="{CA7245F4-A1A7-4389-8355-AE53D56F6A00}"/>
</file>

<file path=customXml/itemProps2.xml><?xml version="1.0" encoding="utf-8"?>
<ds:datastoreItem xmlns:ds="http://schemas.openxmlformats.org/officeDocument/2006/customXml" ds:itemID="{B8422BA1-9B1C-40AE-9132-ECEE9288E613}"/>
</file>

<file path=customXml/itemProps3.xml><?xml version="1.0" encoding="utf-8"?>
<ds:datastoreItem xmlns:ds="http://schemas.openxmlformats.org/officeDocument/2006/customXml" ds:itemID="{AA3AD1C7-4ECC-4E3B-BA33-EFBB690F64F1}"/>
</file>

<file path=docProps/app.xml><?xml version="1.0" encoding="utf-8"?>
<Properties xmlns="http://schemas.openxmlformats.org/officeDocument/2006/extended-properties" xmlns:vt="http://schemas.openxmlformats.org/officeDocument/2006/docPropsVTypes">
  <TotalTime>222</TotalTime>
  <Words>1544</Words>
  <Application>Microsoft Office PowerPoint</Application>
  <PresentationFormat>Personalizar</PresentationFormat>
  <Paragraphs>183</Paragraphs>
  <Slides>23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31" baseType="lpstr">
      <vt:lpstr>Titillium Web</vt:lpstr>
      <vt:lpstr>Poppins Bold</vt:lpstr>
      <vt:lpstr>Arial</vt:lpstr>
      <vt:lpstr>Poppins</vt:lpstr>
      <vt:lpstr>Calibri</vt:lpstr>
      <vt:lpstr>Titillium Web Bold</vt:lpstr>
      <vt:lpstr>League Spartan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Relatório de Ouvidoria 1º Semestre de 2026</dc:title>
  <dc:creator>Daniella Rezende de Carvalho</dc:creator>
  <cp:lastModifiedBy>Daniella Rezende de Carvalho</cp:lastModifiedBy>
  <cp:revision>22</cp:revision>
  <dcterms:created xsi:type="dcterms:W3CDTF">2006-08-16T00:00:00Z</dcterms:created>
  <dcterms:modified xsi:type="dcterms:W3CDTF">2026-07-31T16:58:14Z</dcterms:modified>
  <dc:identifier>DAHQ8pHP1Q4</dc:identifier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0x010100B6DD9B36B66FFA43915FA4F780B23D13</vt:lpwstr>
  </property>
</Properties>
</file>