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Titillium Web Italics" panose="020B0604020202020204" charset="0"/>
      <p:regular r:id="rId25"/>
    </p:embeddedFont>
    <p:embeddedFont>
      <p:font typeface="TT Norms Bold" panose="020B0604020202020204" charset="0"/>
      <p:regular r:id="rId26"/>
    </p:embeddedFont>
    <p:embeddedFont>
      <p:font typeface="TT Norms" panose="020B0604020202020204" charset="0"/>
      <p:regular r:id="rId27"/>
    </p:embeddedFont>
    <p:embeddedFont>
      <p:font typeface="Montserrat" panose="020B0604020202020204" charset="0"/>
      <p:regular r:id="rId28"/>
    </p:embeddedFont>
    <p:embeddedFont>
      <p:font typeface="Poppins Medium" panose="020B0604020202020204" charset="0"/>
      <p:regular r:id="rId29"/>
    </p:embeddedFont>
    <p:embeddedFont>
      <p:font typeface="Asap Condensed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itillium Web Bold" panose="020B0604020202020204" charset="0"/>
      <p:regular r:id="rId35"/>
    </p:embeddedFont>
    <p:embeddedFont>
      <p:font typeface="Montserrat Bold" panose="020B0604020202020204" charset="0"/>
      <p:regular r:id="rId36"/>
    </p:embeddedFont>
    <p:embeddedFont>
      <p:font typeface="Garet" panose="020B0604020202020204" charset="0"/>
      <p:regular r:id="rId37"/>
    </p:embeddedFont>
    <p:embeddedFont>
      <p:font typeface="Poppins Bold" panose="020B0604020202020204" charset="0"/>
      <p:regular r:id="rId38"/>
    </p:embeddedFont>
    <p:embeddedFont>
      <p:font typeface="Telegraf Bold" panose="020B0604020202020204" charset="0"/>
      <p:regular r:id="rId39"/>
    </p:embeddedFont>
    <p:embeddedFont>
      <p:font typeface="Telegraf" panose="020B0604020202020204" charset="0"/>
      <p:regular r:id="rId40"/>
    </p:embeddedFont>
    <p:embeddedFont>
      <p:font typeface="Poppins" panose="020B0604020202020204" charset="0"/>
      <p:regular r:id="rId41"/>
    </p:embeddedFont>
    <p:embeddedFont>
      <p:font typeface="Poppins Ultra-Bold" panose="020B0604020202020204" charset="0"/>
      <p:regular r:id="rId42"/>
    </p:embeddedFont>
    <p:embeddedFont>
      <p:font typeface="Titillium Web" panose="00000500000000000000" pitchFamily="2" charset="0"/>
      <p:regular r:id="rId43"/>
      <p:bold r:id="rId44"/>
      <p:italic r:id="rId45"/>
      <p:boldItalic r:id="rId46"/>
    </p:embeddedFont>
    <p:embeddedFont>
      <p:font typeface="Poppins Semi-Bold" panose="020B0604020202020204" charset="0"/>
      <p:regular r:id="rId47"/>
    </p:embeddedFont>
    <p:embeddedFont>
      <p:font typeface="Montserrat Bold Italics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ouvidoria@consorciozema.com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73.png"/><Relationship Id="rId4" Type="http://schemas.openxmlformats.org/officeDocument/2006/relationships/image" Target="../media/image98.sv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5" Type="http://schemas.openxmlformats.org/officeDocument/2006/relationships/image" Target="../media/image79.png"/><Relationship Id="rId10" Type="http://schemas.openxmlformats.org/officeDocument/2006/relationships/image" Target="../media/image40.png"/><Relationship Id="rId4" Type="http://schemas.openxmlformats.org/officeDocument/2006/relationships/image" Target="../media/image108.sv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7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2.png"/><Relationship Id="rId19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svg"/><Relationship Id="rId18" Type="http://schemas.openxmlformats.org/officeDocument/2006/relationships/image" Target="../media/image27.png"/><Relationship Id="rId3" Type="http://schemas.openxmlformats.org/officeDocument/2006/relationships/image" Target="../media/image27.svg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24.png"/><Relationship Id="rId17" Type="http://schemas.openxmlformats.org/officeDocument/2006/relationships/image" Target="../media/image41.svg"/><Relationship Id="rId25" Type="http://schemas.openxmlformats.org/officeDocument/2006/relationships/image" Target="../media/image7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24" Type="http://schemas.openxmlformats.org/officeDocument/2006/relationships/image" Target="../media/image30.pn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10" Type="http://schemas.openxmlformats.org/officeDocument/2006/relationships/image" Target="../media/image23.png"/><Relationship Id="rId19" Type="http://schemas.openxmlformats.org/officeDocument/2006/relationships/image" Target="../media/image43.sv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6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7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37.png"/><Relationship Id="rId1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7.png"/><Relationship Id="rId5" Type="http://schemas.openxmlformats.org/officeDocument/2006/relationships/hyperlink" Target="mailto:ouvidoria@zemafinanceira.com" TargetMode="External"/><Relationship Id="rId10" Type="http://schemas.openxmlformats.org/officeDocument/2006/relationships/hyperlink" Target="http://www.zemafinanceira.com/central-de-atendimento" TargetMode="External"/><Relationship Id="rId4" Type="http://schemas.openxmlformats.org/officeDocument/2006/relationships/image" Target="../media/image32.png"/><Relationship Id="rId9" Type="http://schemas.openxmlformats.org/officeDocument/2006/relationships/hyperlink" Target="http://www.zemafinanceira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12934"/>
            <a:ext cx="18991568" cy="11938050"/>
          </a:xfrm>
          <a:custGeom>
            <a:avLst/>
            <a:gdLst/>
            <a:ahLst/>
            <a:cxnLst/>
            <a:rect l="l" t="t" r="r" b="b"/>
            <a:pathLst>
              <a:path w="18991568" h="11938050">
                <a:moveTo>
                  <a:pt x="0" y="0"/>
                </a:moveTo>
                <a:lnTo>
                  <a:pt x="18991568" y="0"/>
                </a:lnTo>
                <a:lnTo>
                  <a:pt x="18991568" y="11938050"/>
                </a:lnTo>
                <a:lnTo>
                  <a:pt x="0" y="11938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95" b="-43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97382" y="4211186"/>
            <a:ext cx="1450715" cy="1437625"/>
          </a:xfrm>
          <a:custGeom>
            <a:avLst/>
            <a:gdLst/>
            <a:ahLst/>
            <a:cxnLst/>
            <a:rect l="l" t="t" r="r" b="b"/>
            <a:pathLst>
              <a:path w="1450715" h="1437625">
                <a:moveTo>
                  <a:pt x="0" y="0"/>
                </a:moveTo>
                <a:lnTo>
                  <a:pt x="1450715" y="0"/>
                </a:lnTo>
                <a:lnTo>
                  <a:pt x="1450715" y="1437624"/>
                </a:lnTo>
                <a:lnTo>
                  <a:pt x="0" y="1437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324" t="-39471" r="-580985" b="-39471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2443" y="-594596"/>
            <a:ext cx="9757415" cy="10632532"/>
          </a:xfrm>
          <a:custGeom>
            <a:avLst/>
            <a:gdLst/>
            <a:ahLst/>
            <a:cxnLst/>
            <a:rect l="l" t="t" r="r" b="b"/>
            <a:pathLst>
              <a:path w="9757415" h="10632532">
                <a:moveTo>
                  <a:pt x="0" y="0"/>
                </a:moveTo>
                <a:lnTo>
                  <a:pt x="9757415" y="0"/>
                </a:lnTo>
                <a:lnTo>
                  <a:pt x="9757415" y="10632532"/>
                </a:lnTo>
                <a:lnTo>
                  <a:pt x="0" y="106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6489" r="-26140" b="-727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55490" y="830128"/>
            <a:ext cx="6323649" cy="8338041"/>
            <a:chOff x="0" y="0"/>
            <a:chExt cx="5240219" cy="6909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40207" cy="6909529"/>
            </a:xfrm>
            <a:custGeom>
              <a:avLst/>
              <a:gdLst/>
              <a:ahLst/>
              <a:cxnLst/>
              <a:rect l="l" t="t" r="r" b="b"/>
              <a:pathLst>
                <a:path w="5240207" h="6909529">
                  <a:moveTo>
                    <a:pt x="0" y="1148860"/>
                  </a:moveTo>
                  <a:cubicBezTo>
                    <a:pt x="0" y="514442"/>
                    <a:pt x="391081" y="0"/>
                    <a:pt x="873368" y="0"/>
                  </a:cubicBezTo>
                  <a:lnTo>
                    <a:pt x="4366839" y="0"/>
                  </a:lnTo>
                  <a:cubicBezTo>
                    <a:pt x="4849231" y="0"/>
                    <a:pt x="5240207" y="514442"/>
                    <a:pt x="5240207" y="1148860"/>
                  </a:cubicBezTo>
                  <a:lnTo>
                    <a:pt x="5240207" y="5760535"/>
                  </a:lnTo>
                  <a:cubicBezTo>
                    <a:pt x="5240207" y="6395091"/>
                    <a:pt x="4849126" y="6909395"/>
                    <a:pt x="4366839" y="6909395"/>
                  </a:cubicBezTo>
                  <a:lnTo>
                    <a:pt x="873368" y="6909395"/>
                  </a:lnTo>
                  <a:cubicBezTo>
                    <a:pt x="391081" y="6909529"/>
                    <a:pt x="0" y="6395091"/>
                    <a:pt x="0" y="5760535"/>
                  </a:cubicBezTo>
                  <a:close/>
                </a:path>
              </a:pathLst>
            </a:custGeom>
            <a:solidFill>
              <a:srgbClr val="00366C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925761" y="1408304"/>
            <a:ext cx="4553377" cy="7301812"/>
          </a:xfrm>
          <a:custGeom>
            <a:avLst/>
            <a:gdLst/>
            <a:ahLst/>
            <a:cxnLst/>
            <a:rect l="l" t="t" r="r" b="b"/>
            <a:pathLst>
              <a:path w="4553377" h="7301812">
                <a:moveTo>
                  <a:pt x="0" y="0"/>
                </a:moveTo>
                <a:lnTo>
                  <a:pt x="4553378" y="0"/>
                </a:lnTo>
                <a:lnTo>
                  <a:pt x="4553378" y="7301812"/>
                </a:lnTo>
                <a:lnTo>
                  <a:pt x="0" y="730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99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55621" y="9446471"/>
            <a:ext cx="3886173" cy="529245"/>
          </a:xfrm>
          <a:custGeom>
            <a:avLst/>
            <a:gdLst/>
            <a:ahLst/>
            <a:cxnLst/>
            <a:rect l="l" t="t" r="r" b="b"/>
            <a:pathLst>
              <a:path w="3886173" h="529245">
                <a:moveTo>
                  <a:pt x="0" y="0"/>
                </a:moveTo>
                <a:lnTo>
                  <a:pt x="3886173" y="0"/>
                </a:lnTo>
                <a:lnTo>
                  <a:pt x="3886173" y="529246"/>
                </a:lnTo>
                <a:lnTo>
                  <a:pt x="0" y="529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624882" y="2065899"/>
            <a:ext cx="209297" cy="2092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24882" y="7808547"/>
            <a:ext cx="209297" cy="20929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72634" y="6596623"/>
            <a:ext cx="209297" cy="20929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C0F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624882" y="5463401"/>
            <a:ext cx="209297" cy="20929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11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624882" y="4330180"/>
            <a:ext cx="209297" cy="20929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B3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624882" y="3196958"/>
            <a:ext cx="209297" cy="20929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C0F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07229" y="1913076"/>
            <a:ext cx="8612732" cy="6303493"/>
            <a:chOff x="0" y="0"/>
            <a:chExt cx="2268374" cy="16601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68374" cy="1660179"/>
            </a:xfrm>
            <a:custGeom>
              <a:avLst/>
              <a:gdLst/>
              <a:ahLst/>
              <a:cxnLst/>
              <a:rect l="l" t="t" r="r" b="b"/>
              <a:pathLst>
                <a:path w="2268374" h="1660179">
                  <a:moveTo>
                    <a:pt x="45844" y="0"/>
                  </a:moveTo>
                  <a:lnTo>
                    <a:pt x="2222530" y="0"/>
                  </a:lnTo>
                  <a:cubicBezTo>
                    <a:pt x="2234689" y="0"/>
                    <a:pt x="2246349" y="4830"/>
                    <a:pt x="2254947" y="13427"/>
                  </a:cubicBezTo>
                  <a:cubicBezTo>
                    <a:pt x="2263544" y="22025"/>
                    <a:pt x="2268374" y="33685"/>
                    <a:pt x="2268374" y="45844"/>
                  </a:cubicBezTo>
                  <a:lnTo>
                    <a:pt x="2268374" y="1614336"/>
                  </a:lnTo>
                  <a:cubicBezTo>
                    <a:pt x="2268374" y="1626494"/>
                    <a:pt x="2263544" y="1638155"/>
                    <a:pt x="2254947" y="1646752"/>
                  </a:cubicBezTo>
                  <a:cubicBezTo>
                    <a:pt x="2246349" y="1655349"/>
                    <a:pt x="2234689" y="1660179"/>
                    <a:pt x="2222530" y="1660179"/>
                  </a:cubicBezTo>
                  <a:lnTo>
                    <a:pt x="45844" y="1660179"/>
                  </a:lnTo>
                  <a:cubicBezTo>
                    <a:pt x="33685" y="1660179"/>
                    <a:pt x="22025" y="1655349"/>
                    <a:pt x="13427" y="1646752"/>
                  </a:cubicBezTo>
                  <a:cubicBezTo>
                    <a:pt x="4830" y="1638155"/>
                    <a:pt x="0" y="1626494"/>
                    <a:pt x="0" y="1614336"/>
                  </a:cubicBezTo>
                  <a:lnTo>
                    <a:pt x="0" y="45844"/>
                  </a:lnTo>
                  <a:cubicBezTo>
                    <a:pt x="0" y="33685"/>
                    <a:pt x="4830" y="22025"/>
                    <a:pt x="13427" y="13427"/>
                  </a:cubicBezTo>
                  <a:cubicBezTo>
                    <a:pt x="22025" y="4830"/>
                    <a:pt x="33685" y="0"/>
                    <a:pt x="45844" y="0"/>
                  </a:cubicBez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  <a:ln w="28575" cap="rnd">
              <a:solidFill>
                <a:srgbClr val="BFBFBF">
                  <a:alpha val="48627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2268374" cy="1717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49" y="5642029"/>
            <a:ext cx="8042026" cy="2337605"/>
          </a:xfrm>
          <a:prstGeom prst="rect">
            <a:avLst/>
          </a:prstGeom>
        </p:spPr>
      </p:pic>
      <p:sp>
        <p:nvSpPr>
          <p:cNvPr id="29" name="AutoShape 29"/>
          <p:cNvSpPr/>
          <p:nvPr/>
        </p:nvSpPr>
        <p:spPr>
          <a:xfrm>
            <a:off x="435830" y="1408304"/>
            <a:ext cx="9489477" cy="0"/>
          </a:xfrm>
          <a:prstGeom prst="line">
            <a:avLst/>
          </a:prstGeom>
          <a:ln w="28575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10948447" y="1836876"/>
            <a:ext cx="2149951" cy="6873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FF9801"/>
                </a:solidFill>
                <a:latin typeface="Poppins Bold"/>
                <a:ea typeface="Poppins Bold"/>
                <a:cs typeface="Poppins Bold"/>
                <a:sym typeface="Poppins Bold"/>
              </a:rPr>
              <a:t>30%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Reclame aqui</a:t>
            </a:r>
          </a:p>
          <a:p>
            <a:pPr algn="l">
              <a:lnSpc>
                <a:spcPts val="2659"/>
              </a:lnSpc>
            </a:pPr>
            <a:endParaRPr lang="en-US"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4CC0F6"/>
                </a:solidFill>
                <a:latin typeface="Poppins Bold"/>
                <a:ea typeface="Poppins Bold"/>
                <a:cs typeface="Poppins Bold"/>
                <a:sym typeface="Poppins Bold"/>
              </a:rPr>
              <a:t>4%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Notificação - Email </a:t>
            </a:r>
          </a:p>
          <a:p>
            <a:pPr algn="l">
              <a:lnSpc>
                <a:spcPts val="2659"/>
              </a:lnSpc>
            </a:pPr>
            <a:endParaRPr lang="en-US"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FFEB3F"/>
                </a:solidFill>
                <a:latin typeface="Poppins Bold"/>
                <a:ea typeface="Poppins Bold"/>
                <a:cs typeface="Poppins Bold"/>
                <a:sym typeface="Poppins Bold"/>
              </a:rPr>
              <a:t>20%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Consumidor.Gov</a:t>
            </a:r>
          </a:p>
          <a:p>
            <a:pPr algn="l">
              <a:lnSpc>
                <a:spcPts val="2659"/>
              </a:lnSpc>
            </a:pPr>
            <a:endParaRPr lang="en-US"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FFC11A"/>
                </a:solidFill>
                <a:latin typeface="Poppins Bold"/>
                <a:ea typeface="Poppins Bold"/>
                <a:cs typeface="Poppins Bold"/>
                <a:sym typeface="Poppins Bold"/>
              </a:rPr>
              <a:t>27%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RDR - Bacen</a:t>
            </a:r>
          </a:p>
          <a:p>
            <a:pPr algn="l">
              <a:lnSpc>
                <a:spcPts val="2659"/>
              </a:lnSpc>
            </a:pPr>
            <a:endParaRPr lang="en-US"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61BBED"/>
                </a:solidFill>
                <a:latin typeface="Poppins Bold"/>
                <a:ea typeface="Poppins Bold"/>
                <a:cs typeface="Poppins Bold"/>
                <a:sym typeface="Poppins Bold"/>
              </a:rPr>
              <a:t>3%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Atendimento Online</a:t>
            </a:r>
          </a:p>
          <a:p>
            <a:pPr algn="l">
              <a:lnSpc>
                <a:spcPts val="2659"/>
              </a:lnSpc>
            </a:pPr>
            <a:endParaRPr lang="en-US"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FFFFFE"/>
                </a:solidFill>
                <a:latin typeface="Poppins Bold"/>
                <a:ea typeface="Poppins Bold"/>
                <a:cs typeface="Poppins Bold"/>
                <a:sym typeface="Poppins Bold"/>
              </a:rPr>
              <a:t>16%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Não me Pertube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-230182" y="387215"/>
            <a:ext cx="1015549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6"/>
              </a:lnSpc>
            </a:pPr>
            <a:r>
              <a:rPr lang="en-US" sz="5872" b="1">
                <a:solidFill>
                  <a:srgbClr val="00366C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Indicadores de Atendimento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96718" y="3653905"/>
            <a:ext cx="429084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sz="2200" spc="-48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Demandas tratadas e atendidas, considerado todas as origens: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07138" y="8936884"/>
            <a:ext cx="990435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40"/>
              </a:lnSpc>
              <a:spcBef>
                <a:spcPct val="0"/>
              </a:spcBef>
            </a:pPr>
            <a:r>
              <a:rPr lang="en-US" sz="2200" u="sng" strike="noStrike" spc="-61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  <a:hlinkClick r:id="rId6" tooltip="mailto:ouvidoria@consorciozema.com"/>
              </a:rPr>
              <a:t>Nos termos de Resolução CMN n°4.860/2020, Resolução BCB n°28/2020 e Resolução CVM n 43/2021, publicamos o presente relatório, relativo às atividades de Ouvidoria no 1° semestre de 2024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060973" y="1108240"/>
            <a:ext cx="473773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  <a:spcBef>
                <a:spcPct val="0"/>
              </a:spcBef>
            </a:pPr>
            <a:r>
              <a:rPr lang="en-US" sz="3600" b="1" u="none" strike="noStrike">
                <a:solidFill>
                  <a:srgbClr val="FFFFFE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Canais de atendimentos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65287" y="6286709"/>
            <a:ext cx="60304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none" strike="noStrike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145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821265" y="6286709"/>
            <a:ext cx="65289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140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990290" y="6105733"/>
            <a:ext cx="58641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187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159315" y="5924758"/>
            <a:ext cx="601317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243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312018" y="6029783"/>
            <a:ext cx="55444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215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410561" y="6236495"/>
            <a:ext cx="782034" cy="380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137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833225" y="6820357"/>
            <a:ext cx="53510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JUL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795590" y="6858170"/>
            <a:ext cx="91132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none" strike="noStrike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AGO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990290" y="6820357"/>
            <a:ext cx="57191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SET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394051" y="6858171"/>
            <a:ext cx="548167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DEZ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239468" y="6820357"/>
            <a:ext cx="62699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NOV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113595" y="6820357"/>
            <a:ext cx="647037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7" dirty="0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OUT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397673" y="5302071"/>
            <a:ext cx="4253389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39"/>
              </a:lnSpc>
              <a:spcBef>
                <a:spcPct val="0"/>
              </a:spcBef>
            </a:pPr>
            <a:r>
              <a:rPr lang="en-US" sz="2199" b="1" u="none" strike="noStrike" spc="-70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Quantidade de Atendimentos por mês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28199" y="2235021"/>
            <a:ext cx="4538948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99"/>
              </a:lnSpc>
              <a:spcBef>
                <a:spcPct val="0"/>
              </a:spcBef>
            </a:pPr>
            <a:r>
              <a:rPr lang="en-US" sz="9499" b="1" u="none" strike="noStrike">
                <a:solidFill>
                  <a:srgbClr val="00366C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1.067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5292" y="-172766"/>
            <a:ext cx="9757415" cy="10632532"/>
          </a:xfrm>
          <a:custGeom>
            <a:avLst/>
            <a:gdLst/>
            <a:ahLst/>
            <a:cxnLst/>
            <a:rect l="l" t="t" r="r" b="b"/>
            <a:pathLst>
              <a:path w="9757415" h="10632532">
                <a:moveTo>
                  <a:pt x="0" y="0"/>
                </a:moveTo>
                <a:lnTo>
                  <a:pt x="9757416" y="0"/>
                </a:lnTo>
                <a:lnTo>
                  <a:pt x="9757416" y="10632532"/>
                </a:lnTo>
                <a:lnTo>
                  <a:pt x="0" y="106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6489" r="-26140" b="-727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55621" y="9446471"/>
            <a:ext cx="3886173" cy="529245"/>
          </a:xfrm>
          <a:custGeom>
            <a:avLst/>
            <a:gdLst/>
            <a:ahLst/>
            <a:cxnLst/>
            <a:rect l="l" t="t" r="r" b="b"/>
            <a:pathLst>
              <a:path w="3886173" h="529245">
                <a:moveTo>
                  <a:pt x="0" y="0"/>
                </a:moveTo>
                <a:lnTo>
                  <a:pt x="3886173" y="0"/>
                </a:lnTo>
                <a:lnTo>
                  <a:pt x="3886173" y="529246"/>
                </a:lnTo>
                <a:lnTo>
                  <a:pt x="0" y="529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624882" y="7808547"/>
            <a:ext cx="209297" cy="20929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435830" y="1403515"/>
            <a:ext cx="9489477" cy="0"/>
          </a:xfrm>
          <a:prstGeom prst="line">
            <a:avLst/>
          </a:prstGeom>
          <a:ln w="28575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-230182" y="387215"/>
            <a:ext cx="1015549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6"/>
              </a:lnSpc>
            </a:pPr>
            <a:r>
              <a:rPr lang="en-US" sz="5872" b="1">
                <a:solidFill>
                  <a:srgbClr val="00366C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Indicadores de Atendimento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60973" y="1108240"/>
            <a:ext cx="473773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  <a:spcBef>
                <a:spcPct val="0"/>
              </a:spcBef>
            </a:pPr>
            <a:r>
              <a:rPr lang="en-US" sz="3600" b="1" u="none" strike="noStrike">
                <a:solidFill>
                  <a:srgbClr val="FFFFFE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Canais de atendimentos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5830" y="2031235"/>
            <a:ext cx="2634866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0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EC8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Classificação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1955035"/>
            <a:ext cx="7602977" cy="713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59"/>
              </a:lnSpc>
              <a:spcBef>
                <a:spcPct val="0"/>
              </a:spcBef>
            </a:pPr>
            <a:r>
              <a:rPr lang="en-US" sz="2399" u="none" strike="noStrike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Com um índice de improcedência de </a:t>
            </a:r>
            <a:r>
              <a:rPr lang="en-US" sz="2399" b="1" u="none" strike="noStrike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99%</a:t>
            </a:r>
            <a:r>
              <a:rPr lang="en-US" sz="2399" u="none" strike="noStrike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, a instituição financeira demonstra um nível excepcional de excelência em suas operações. Este número reflete não apenas a precisão e a qualidade dos serviços prestados, mas também a robustez de seus processos internos, que asseguram uma gestão eficiente e assertiva das demandas e reclamações. </a:t>
            </a:r>
          </a:p>
          <a:p>
            <a:pPr marL="0" lvl="0" indent="0" algn="just">
              <a:lnSpc>
                <a:spcPts val="3359"/>
              </a:lnSpc>
              <a:spcBef>
                <a:spcPct val="0"/>
              </a:spcBef>
            </a:pPr>
            <a:endParaRPr lang="en-US" sz="2399" u="none" strike="noStrike">
              <a:solidFill>
                <a:srgbClr val="004AA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>
              <a:lnSpc>
                <a:spcPts val="3359"/>
              </a:lnSpc>
              <a:spcBef>
                <a:spcPct val="0"/>
              </a:spcBef>
            </a:pPr>
            <a:r>
              <a:rPr lang="en-US" sz="2399" u="none" strike="noStrike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Esse resultado evidencia o compromisso da instituição com a transparência, o atendimento adequado e a resolução justa das questões, reforçando sua posição de confiança no mercado. A alta taxa de improcedência indica que as reclamações são tratadas com rigor e que as operações da instituição são conduzidas de forma sólida e eficaz.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98000"/>
          </a:blip>
          <a:stretch>
            <a:fillRect/>
          </a:stretch>
        </p:blipFill>
        <p:spPr>
          <a:xfrm>
            <a:off x="1512" y="1739268"/>
            <a:ext cx="7346834" cy="9104305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2836728" y="3086100"/>
            <a:ext cx="165907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2836728" y="9477644"/>
            <a:ext cx="1944054" cy="32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97967" y="597438"/>
            <a:ext cx="9692066" cy="9092125"/>
          </a:xfrm>
          <a:custGeom>
            <a:avLst/>
            <a:gdLst/>
            <a:ahLst/>
            <a:cxnLst/>
            <a:rect l="l" t="t" r="r" b="b"/>
            <a:pathLst>
              <a:path w="9692066" h="9092125">
                <a:moveTo>
                  <a:pt x="0" y="0"/>
                </a:moveTo>
                <a:lnTo>
                  <a:pt x="9692066" y="0"/>
                </a:lnTo>
                <a:lnTo>
                  <a:pt x="9692066" y="9092124"/>
                </a:lnTo>
                <a:lnTo>
                  <a:pt x="0" y="9092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-148681" t="-70774" r="-150338" b="-17115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37501" y="709612"/>
            <a:ext cx="10012998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200" b="1" u="none" strike="noStrike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COMPARATIVO COM SEMESTRE ANTERIOR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60681" y="1281113"/>
            <a:ext cx="900366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4488"/>
                </a:solidFill>
                <a:latin typeface="Poppins"/>
                <a:ea typeface="Poppins"/>
                <a:cs typeface="Poppins"/>
                <a:sym typeface="Poppins"/>
              </a:rPr>
              <a:t>1º Semestre de 2024 comparado ao 2º Semestre de 2024</a:t>
            </a:r>
          </a:p>
        </p:txBody>
      </p:sp>
      <p:sp>
        <p:nvSpPr>
          <p:cNvPr id="5" name="Freeform 5"/>
          <p:cNvSpPr/>
          <p:nvPr/>
        </p:nvSpPr>
        <p:spPr>
          <a:xfrm>
            <a:off x="13864346" y="9411502"/>
            <a:ext cx="4083521" cy="556122"/>
          </a:xfrm>
          <a:custGeom>
            <a:avLst/>
            <a:gdLst/>
            <a:ahLst/>
            <a:cxnLst/>
            <a:rect l="l" t="t" r="r" b="b"/>
            <a:pathLst>
              <a:path w="4083521" h="556122">
                <a:moveTo>
                  <a:pt x="0" y="0"/>
                </a:moveTo>
                <a:lnTo>
                  <a:pt x="4083521" y="0"/>
                </a:lnTo>
                <a:lnTo>
                  <a:pt x="4083521" y="556121"/>
                </a:lnTo>
                <a:lnTo>
                  <a:pt x="0" y="556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rcRect l="14517"/>
          <a:stretch/>
        </p:blipFill>
        <p:spPr>
          <a:xfrm>
            <a:off x="340133" y="1845403"/>
            <a:ext cx="8844782" cy="8118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rcRect l="14211"/>
          <a:stretch/>
        </p:blipFill>
        <p:spPr>
          <a:xfrm>
            <a:off x="9601200" y="1859624"/>
            <a:ext cx="8941619" cy="81784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39956" y="2708061"/>
            <a:ext cx="9930808" cy="6550239"/>
            <a:chOff x="0" y="0"/>
            <a:chExt cx="2615521" cy="1725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5522" cy="1725166"/>
            </a:xfrm>
            <a:custGeom>
              <a:avLst/>
              <a:gdLst/>
              <a:ahLst/>
              <a:cxnLst/>
              <a:rect l="l" t="t" r="r" b="b"/>
              <a:pathLst>
                <a:path w="2615522" h="1725166">
                  <a:moveTo>
                    <a:pt x="39759" y="0"/>
                  </a:moveTo>
                  <a:lnTo>
                    <a:pt x="2575763" y="0"/>
                  </a:lnTo>
                  <a:cubicBezTo>
                    <a:pt x="2586307" y="0"/>
                    <a:pt x="2596420" y="4189"/>
                    <a:pt x="2603877" y="11645"/>
                  </a:cubicBezTo>
                  <a:cubicBezTo>
                    <a:pt x="2611333" y="19101"/>
                    <a:pt x="2615522" y="29214"/>
                    <a:pt x="2615522" y="39759"/>
                  </a:cubicBezTo>
                  <a:lnTo>
                    <a:pt x="2615522" y="1685407"/>
                  </a:lnTo>
                  <a:cubicBezTo>
                    <a:pt x="2615522" y="1707365"/>
                    <a:pt x="2597721" y="1725166"/>
                    <a:pt x="2575763" y="1725166"/>
                  </a:cubicBezTo>
                  <a:lnTo>
                    <a:pt x="39759" y="1725166"/>
                  </a:lnTo>
                  <a:cubicBezTo>
                    <a:pt x="29214" y="1725166"/>
                    <a:pt x="19101" y="1720977"/>
                    <a:pt x="11645" y="1713521"/>
                  </a:cubicBezTo>
                  <a:cubicBezTo>
                    <a:pt x="4189" y="1706064"/>
                    <a:pt x="0" y="1695952"/>
                    <a:pt x="0" y="1685407"/>
                  </a:cubicBezTo>
                  <a:lnTo>
                    <a:pt x="0" y="39759"/>
                  </a:lnTo>
                  <a:cubicBezTo>
                    <a:pt x="0" y="17801"/>
                    <a:pt x="17801" y="0"/>
                    <a:pt x="39759" y="0"/>
                  </a:cubicBezTo>
                  <a:close/>
                </a:path>
              </a:pathLst>
            </a:custGeom>
            <a:solidFill>
              <a:srgbClr val="FFFFFF">
                <a:alpha val="33725"/>
              </a:srgbClr>
            </a:solidFill>
            <a:ln w="47625" cap="rnd">
              <a:solidFill>
                <a:srgbClr val="BFBFBF">
                  <a:alpha val="33725"/>
                </a:srgbClr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15521" cy="1782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809054" y="689237"/>
            <a:ext cx="8241191" cy="8980322"/>
          </a:xfrm>
          <a:custGeom>
            <a:avLst/>
            <a:gdLst/>
            <a:ahLst/>
            <a:cxnLst/>
            <a:rect l="l" t="t" r="r" b="b"/>
            <a:pathLst>
              <a:path w="8241191" h="8980322">
                <a:moveTo>
                  <a:pt x="0" y="0"/>
                </a:moveTo>
                <a:lnTo>
                  <a:pt x="8241190" y="0"/>
                </a:lnTo>
                <a:lnTo>
                  <a:pt x="8241190" y="8980321"/>
                </a:lnTo>
                <a:lnTo>
                  <a:pt x="0" y="8980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6489" r="-26140" b="-72794"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435878" y="1254600"/>
            <a:ext cx="8353119" cy="14288"/>
          </a:xfrm>
          <a:prstGeom prst="line">
            <a:avLst/>
          </a:prstGeom>
          <a:ln w="28575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208107" y="3495865"/>
            <a:ext cx="3780804" cy="0"/>
          </a:xfrm>
          <a:prstGeom prst="line">
            <a:avLst/>
          </a:prstGeom>
          <a:ln w="38100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38" y="6306889"/>
            <a:ext cx="2089337" cy="20893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781" y="6350661"/>
            <a:ext cx="2125796" cy="212579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2566597" y="3264375"/>
            <a:ext cx="1817134" cy="908567"/>
          </a:xfrm>
          <a:custGeom>
            <a:avLst/>
            <a:gdLst/>
            <a:ahLst/>
            <a:cxnLst/>
            <a:rect l="l" t="t" r="r" b="b"/>
            <a:pathLst>
              <a:path w="1817134" h="908567">
                <a:moveTo>
                  <a:pt x="0" y="0"/>
                </a:moveTo>
                <a:lnTo>
                  <a:pt x="1817134" y="0"/>
                </a:lnTo>
                <a:lnTo>
                  <a:pt x="1817134" y="908567"/>
                </a:lnTo>
                <a:lnTo>
                  <a:pt x="0" y="908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8832" y="6682319"/>
            <a:ext cx="2020757" cy="20207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7732" y="6299287"/>
            <a:ext cx="2180561" cy="218056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174983" y="7440768"/>
            <a:ext cx="732515" cy="503858"/>
            <a:chOff x="0" y="0"/>
            <a:chExt cx="192926" cy="1327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2926" cy="132703"/>
            </a:xfrm>
            <a:custGeom>
              <a:avLst/>
              <a:gdLst/>
              <a:ahLst/>
              <a:cxnLst/>
              <a:rect l="l" t="t" r="r" b="b"/>
              <a:pathLst>
                <a:path w="192926" h="132703">
                  <a:moveTo>
                    <a:pt x="0" y="0"/>
                  </a:moveTo>
                  <a:lnTo>
                    <a:pt x="192926" y="0"/>
                  </a:lnTo>
                  <a:lnTo>
                    <a:pt x="192926" y="132703"/>
                  </a:lnTo>
                  <a:lnTo>
                    <a:pt x="0" y="132703"/>
                  </a:ln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92926" cy="189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572292" y="7144983"/>
            <a:ext cx="811438" cy="547714"/>
            <a:chOff x="0" y="0"/>
            <a:chExt cx="213712" cy="1442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3712" cy="144254"/>
            </a:xfrm>
            <a:custGeom>
              <a:avLst/>
              <a:gdLst/>
              <a:ahLst/>
              <a:cxnLst/>
              <a:rect l="l" t="t" r="r" b="b"/>
              <a:pathLst>
                <a:path w="213712" h="144254">
                  <a:moveTo>
                    <a:pt x="0" y="0"/>
                  </a:moveTo>
                  <a:lnTo>
                    <a:pt x="213712" y="0"/>
                  </a:lnTo>
                  <a:lnTo>
                    <a:pt x="213712" y="144254"/>
                  </a:lnTo>
                  <a:lnTo>
                    <a:pt x="0" y="144254"/>
                  </a:ln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13712" cy="201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566597" y="3607307"/>
            <a:ext cx="4674109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u="none" strike="noStrike" spc="-205">
                <a:solidFill>
                  <a:srgbClr val="004AAD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215</a:t>
            </a:r>
          </a:p>
          <a:p>
            <a:pPr algn="ctr">
              <a:lnSpc>
                <a:spcPts val="2880"/>
              </a:lnSpc>
            </a:pPr>
            <a:r>
              <a:rPr lang="en-US" sz="2400" u="none" strike="noStrike" spc="-77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ATENDIMENTOS REALIZADOS</a:t>
            </a:r>
          </a:p>
        </p:txBody>
      </p:sp>
      <p:sp>
        <p:nvSpPr>
          <p:cNvPr id="20" name="Freeform 20"/>
          <p:cNvSpPr/>
          <p:nvPr/>
        </p:nvSpPr>
        <p:spPr>
          <a:xfrm rot="-10800000">
            <a:off x="15807166" y="4725114"/>
            <a:ext cx="1817134" cy="908567"/>
          </a:xfrm>
          <a:custGeom>
            <a:avLst/>
            <a:gdLst/>
            <a:ahLst/>
            <a:cxnLst/>
            <a:rect l="l" t="t" r="r" b="b"/>
            <a:pathLst>
              <a:path w="1817134" h="908567">
                <a:moveTo>
                  <a:pt x="0" y="0"/>
                </a:moveTo>
                <a:lnTo>
                  <a:pt x="1817134" y="0"/>
                </a:lnTo>
                <a:lnTo>
                  <a:pt x="1817134" y="908567"/>
                </a:lnTo>
                <a:lnTo>
                  <a:pt x="0" y="908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738127" y="9669558"/>
            <a:ext cx="3886173" cy="529245"/>
          </a:xfrm>
          <a:custGeom>
            <a:avLst/>
            <a:gdLst/>
            <a:ahLst/>
            <a:cxnLst/>
            <a:rect l="l" t="t" r="r" b="b"/>
            <a:pathLst>
              <a:path w="3886173" h="529245">
                <a:moveTo>
                  <a:pt x="0" y="0"/>
                </a:moveTo>
                <a:lnTo>
                  <a:pt x="3886173" y="0"/>
                </a:lnTo>
                <a:lnTo>
                  <a:pt x="3886173" y="529246"/>
                </a:lnTo>
                <a:lnTo>
                  <a:pt x="0" y="5292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208107" y="3667315"/>
            <a:ext cx="3780804" cy="260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O Consumidor.Gov, criado pela Senacon, permite que consumidores registrem reclamações e busquem soluções com apoio do poder público.</a:t>
            </a:r>
          </a:p>
          <a:p>
            <a:pPr marL="0" lvl="0" indent="0" algn="l">
              <a:lnSpc>
                <a:spcPts val="2939"/>
              </a:lnSpc>
              <a:spcBef>
                <a:spcPct val="0"/>
              </a:spcBef>
            </a:pPr>
            <a:endParaRPr lang="en-US" sz="2099">
              <a:solidFill>
                <a:srgbClr val="004AA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35878" y="306862"/>
            <a:ext cx="849377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6"/>
              </a:lnSpc>
            </a:pPr>
            <a:r>
              <a:rPr lang="en-US" sz="5472" b="1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Indicadores de Atendimento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35830" y="1600330"/>
            <a:ext cx="257233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0"/>
              </a:lnSpc>
              <a:spcBef>
                <a:spcPct val="0"/>
              </a:spcBef>
            </a:pPr>
            <a:r>
              <a:rPr lang="en-US" sz="2400">
                <a:solidFill>
                  <a:srgbClr val="FEC8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CANAIS EXTERNOS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17802" y="2950601"/>
            <a:ext cx="332343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Consumidor.Gov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17236" y="2027371"/>
            <a:ext cx="1745352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b="1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Operando em colaboração estratégica com entidades reguladoras e plataformas de mediação.</a:t>
            </a:r>
          </a:p>
          <a:p>
            <a:pPr marL="0" lvl="0" indent="0" algn="l">
              <a:lnSpc>
                <a:spcPts val="4080"/>
              </a:lnSpc>
              <a:spcBef>
                <a:spcPct val="0"/>
              </a:spcBef>
            </a:pPr>
            <a:endParaRPr lang="en-US" sz="3400" b="1">
              <a:solidFill>
                <a:srgbClr val="004488"/>
              </a:solidFill>
              <a:latin typeface="Titillium Web Bold"/>
              <a:ea typeface="Titillium Web Bold"/>
              <a:cs typeface="Titillium Web Bold"/>
              <a:sym typeface="Titillium Web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35878" y="2685724"/>
            <a:ext cx="7161178" cy="629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Apesar de dispormos de uma estrutura ampla e eficiente de canais próprios na Ouvidoria, alguns consumidores optam por encaminhar suas solicitações por intermédio de instituições reguladoras e órgãos de proteção ao consumidor.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004AA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Por esse motivo, atuamos de forma colaborativa com essas organizações, priorizando sempre a agilidade e a eficácia na solução dos casos.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004AA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Acompanhe a seguir os dados referentes à nossa atuação nesses meios externos durante o segundo semestre de 2024.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08944" y="8264976"/>
            <a:ext cx="188701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índice de Solução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707228" y="8477529"/>
            <a:ext cx="202136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Satisfação com o Atendimento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086517" y="8429625"/>
            <a:ext cx="202136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Prazo Médio de Respostas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602931" y="8429625"/>
            <a:ext cx="202136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Reclamações respondidas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56339" y="7487909"/>
            <a:ext cx="56980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9"/>
              </a:lnSpc>
              <a:spcBef>
                <a:spcPct val="0"/>
              </a:spcBef>
            </a:pPr>
            <a:r>
              <a:rPr lang="en-US" sz="2899" spc="-93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2,6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712160" y="6999042"/>
            <a:ext cx="67157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899" spc="-92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3,22</a:t>
            </a:r>
          </a:p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300" spc="-73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85250" y="3874225"/>
            <a:ext cx="4539785" cy="2228217"/>
            <a:chOff x="0" y="0"/>
            <a:chExt cx="1195664" cy="5868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5664" cy="586855"/>
            </a:xfrm>
            <a:custGeom>
              <a:avLst/>
              <a:gdLst/>
              <a:ahLst/>
              <a:cxnLst/>
              <a:rect l="l" t="t" r="r" b="b"/>
              <a:pathLst>
                <a:path w="1195664" h="586855">
                  <a:moveTo>
                    <a:pt x="86973" y="0"/>
                  </a:moveTo>
                  <a:lnTo>
                    <a:pt x="1108691" y="0"/>
                  </a:lnTo>
                  <a:cubicBezTo>
                    <a:pt x="1156725" y="0"/>
                    <a:pt x="1195664" y="38939"/>
                    <a:pt x="1195664" y="86973"/>
                  </a:cubicBezTo>
                  <a:lnTo>
                    <a:pt x="1195664" y="499883"/>
                  </a:lnTo>
                  <a:cubicBezTo>
                    <a:pt x="1195664" y="547916"/>
                    <a:pt x="1156725" y="586855"/>
                    <a:pt x="1108691" y="586855"/>
                  </a:cubicBezTo>
                  <a:lnTo>
                    <a:pt x="86973" y="586855"/>
                  </a:lnTo>
                  <a:cubicBezTo>
                    <a:pt x="38939" y="586855"/>
                    <a:pt x="0" y="547916"/>
                    <a:pt x="0" y="499883"/>
                  </a:cubicBezTo>
                  <a:lnTo>
                    <a:pt x="0" y="86973"/>
                  </a:lnTo>
                  <a:cubicBezTo>
                    <a:pt x="0" y="38939"/>
                    <a:pt x="38939" y="0"/>
                    <a:pt x="86973" y="0"/>
                  </a:cubicBezTo>
                  <a:close/>
                </a:path>
              </a:pathLst>
            </a:custGeom>
            <a:solidFill>
              <a:srgbClr val="FFFFFF">
                <a:alpha val="33725"/>
              </a:srgbClr>
            </a:solidFill>
            <a:ln w="47625" cap="rnd">
              <a:solidFill>
                <a:srgbClr val="BFBFBF">
                  <a:alpha val="33725"/>
                </a:srgbClr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95664" cy="644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99627" y="507965"/>
            <a:ext cx="9692066" cy="9092125"/>
          </a:xfrm>
          <a:custGeom>
            <a:avLst/>
            <a:gdLst/>
            <a:ahLst/>
            <a:cxnLst/>
            <a:rect l="l" t="t" r="r" b="b"/>
            <a:pathLst>
              <a:path w="9692066" h="9092125">
                <a:moveTo>
                  <a:pt x="0" y="0"/>
                </a:moveTo>
                <a:lnTo>
                  <a:pt x="9692067" y="0"/>
                </a:lnTo>
                <a:lnTo>
                  <a:pt x="9692067" y="9092124"/>
                </a:lnTo>
                <a:lnTo>
                  <a:pt x="0" y="9092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148681" t="-70774" r="-150338" b="-171156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980019" y="5557281"/>
            <a:ext cx="6599417" cy="5143500"/>
          </a:xfrm>
          <a:custGeom>
            <a:avLst/>
            <a:gdLst/>
            <a:ahLst/>
            <a:cxnLst/>
            <a:rect l="l" t="t" r="r" b="b"/>
            <a:pathLst>
              <a:path w="6599417" h="5143500">
                <a:moveTo>
                  <a:pt x="6599417" y="0"/>
                </a:moveTo>
                <a:lnTo>
                  <a:pt x="0" y="0"/>
                </a:lnTo>
                <a:lnTo>
                  <a:pt x="0" y="5143500"/>
                </a:lnTo>
                <a:lnTo>
                  <a:pt x="6599417" y="5143500"/>
                </a:lnTo>
                <a:lnTo>
                  <a:pt x="6599417" y="0"/>
                </a:lnTo>
                <a:close/>
              </a:path>
            </a:pathLst>
          </a:custGeom>
          <a:blipFill>
            <a:blip r:embed="rId3"/>
            <a:stretch>
              <a:fillRect l="-35152" t="-2994" r="-147747"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1327" y="450333"/>
            <a:ext cx="2089337" cy="20893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5747" y="2829557"/>
            <a:ext cx="2089337" cy="20893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6968" y="388288"/>
            <a:ext cx="2089337" cy="2089337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0" y="6426291"/>
            <a:ext cx="12553755" cy="2934440"/>
          </a:xfrm>
          <a:custGeom>
            <a:avLst/>
            <a:gdLst/>
            <a:ahLst/>
            <a:cxnLst/>
            <a:rect l="l" t="t" r="r" b="b"/>
            <a:pathLst>
              <a:path w="12553755" h="2934440">
                <a:moveTo>
                  <a:pt x="0" y="0"/>
                </a:moveTo>
                <a:lnTo>
                  <a:pt x="12553755" y="0"/>
                </a:lnTo>
                <a:lnTo>
                  <a:pt x="12553755" y="2934441"/>
                </a:lnTo>
                <a:lnTo>
                  <a:pt x="0" y="2934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1377" y="724324"/>
            <a:ext cx="7917956" cy="77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5"/>
              </a:lnSpc>
            </a:pPr>
            <a:r>
              <a:rPr lang="en-US" sz="6136" b="1">
                <a:solidFill>
                  <a:srgbClr val="00366C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RECLAME AQUI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3706" y="1832159"/>
            <a:ext cx="858912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A plataforma brasileira permite que os consumidores compartilhem experiências da Instituição Financeira resolvendo problemas de atendimento ao cliente.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18088" y="4242831"/>
            <a:ext cx="4674109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spc="-205">
                <a:solidFill>
                  <a:srgbClr val="004AAD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321</a:t>
            </a:r>
          </a:p>
          <a:p>
            <a:pPr algn="ctr">
              <a:lnSpc>
                <a:spcPts val="2760"/>
              </a:lnSpc>
            </a:pPr>
            <a:r>
              <a:rPr lang="en-US" sz="2300" u="none" strike="noStrike" spc="-73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ATENDIMENTOS REALIZADOS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1377" y="3098109"/>
            <a:ext cx="8551458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O setor de ouvidoria dedica-se profundamente à satisfação dos clientes, buscando sempre ouvir, compreender e solucionar suas demandas de forma eficiente e humanizada. Essa dedicação constante reflete-se na excelente nota de </a:t>
            </a:r>
            <a:r>
              <a:rPr lang="en-US" sz="2400" b="1" u="none" strike="noStrike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8,9 </a:t>
            </a: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alcançada na plataforma, um resultado que evidencia o compromisso e o esforço da equipe em oferecer um atendimento de qualidade e superar expectativas.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592542" y="1466426"/>
            <a:ext cx="8353119" cy="14288"/>
          </a:xfrm>
          <a:prstGeom prst="line">
            <a:avLst/>
          </a:prstGeom>
          <a:ln w="28575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3453876" y="1213881"/>
            <a:ext cx="71552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9"/>
              </a:lnSpc>
              <a:spcBef>
                <a:spcPct val="0"/>
              </a:spcBef>
            </a:pPr>
            <a:r>
              <a:rPr lang="en-US" sz="2899" spc="-93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3,21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82193" y="4687632"/>
            <a:ext cx="202136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Resclamações respondidas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875438" y="2308409"/>
            <a:ext cx="188701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índice de Solução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7476" y="885317"/>
            <a:ext cx="1720596" cy="172059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307089" y="2412944"/>
            <a:ext cx="202136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Voltariam a fazer negócio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503670" y="9369176"/>
            <a:ext cx="3391132" cy="461827"/>
          </a:xfrm>
          <a:custGeom>
            <a:avLst/>
            <a:gdLst/>
            <a:ahLst/>
            <a:cxnLst/>
            <a:rect l="l" t="t" r="r" b="b"/>
            <a:pathLst>
              <a:path w="3391132" h="461827">
                <a:moveTo>
                  <a:pt x="0" y="0"/>
                </a:moveTo>
                <a:lnTo>
                  <a:pt x="3391132" y="0"/>
                </a:lnTo>
                <a:lnTo>
                  <a:pt x="3391132" y="461827"/>
                </a:lnTo>
                <a:lnTo>
                  <a:pt x="0" y="4618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3014351" y="2412944"/>
            <a:ext cx="202136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Prazo Médio de Respostas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2443" y="-594596"/>
            <a:ext cx="9757415" cy="10632532"/>
          </a:xfrm>
          <a:custGeom>
            <a:avLst/>
            <a:gdLst/>
            <a:ahLst/>
            <a:cxnLst/>
            <a:rect l="l" t="t" r="r" b="b"/>
            <a:pathLst>
              <a:path w="9757415" h="10632532">
                <a:moveTo>
                  <a:pt x="0" y="0"/>
                </a:moveTo>
                <a:lnTo>
                  <a:pt x="9757415" y="0"/>
                </a:lnTo>
                <a:lnTo>
                  <a:pt x="9757415" y="10632532"/>
                </a:lnTo>
                <a:lnTo>
                  <a:pt x="0" y="106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6489" r="-26140" b="-727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561638"/>
            <a:ext cx="19011813" cy="6864049"/>
          </a:xfrm>
          <a:custGeom>
            <a:avLst/>
            <a:gdLst/>
            <a:ahLst/>
            <a:cxnLst/>
            <a:rect l="l" t="t" r="r" b="b"/>
            <a:pathLst>
              <a:path w="19011813" h="6864049">
                <a:moveTo>
                  <a:pt x="0" y="0"/>
                </a:moveTo>
                <a:lnTo>
                  <a:pt x="19011813" y="0"/>
                </a:lnTo>
                <a:lnTo>
                  <a:pt x="19011813" y="6864049"/>
                </a:lnTo>
                <a:lnTo>
                  <a:pt x="0" y="68640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298" r="-20477" b="-10601"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562736" y="1509289"/>
            <a:ext cx="8353119" cy="14288"/>
          </a:xfrm>
          <a:prstGeom prst="line">
            <a:avLst/>
          </a:prstGeom>
          <a:ln w="28575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4450478" y="562399"/>
            <a:ext cx="1119620" cy="1454938"/>
          </a:xfrm>
          <a:custGeom>
            <a:avLst/>
            <a:gdLst/>
            <a:ahLst/>
            <a:cxnLst/>
            <a:rect l="l" t="t" r="r" b="b"/>
            <a:pathLst>
              <a:path w="1119620" h="1454938">
                <a:moveTo>
                  <a:pt x="0" y="0"/>
                </a:moveTo>
                <a:lnTo>
                  <a:pt x="1119620" y="0"/>
                </a:lnTo>
                <a:lnTo>
                  <a:pt x="1119620" y="1454937"/>
                </a:lnTo>
                <a:lnTo>
                  <a:pt x="0" y="1454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40202" y="1731173"/>
            <a:ext cx="5751577" cy="3236551"/>
          </a:xfrm>
          <a:custGeom>
            <a:avLst/>
            <a:gdLst/>
            <a:ahLst/>
            <a:cxnLst/>
            <a:rect l="l" t="t" r="r" b="b"/>
            <a:pathLst>
              <a:path w="5751577" h="3236551">
                <a:moveTo>
                  <a:pt x="0" y="0"/>
                </a:moveTo>
                <a:lnTo>
                  <a:pt x="5751577" y="0"/>
                </a:lnTo>
                <a:lnTo>
                  <a:pt x="5751577" y="3236551"/>
                </a:lnTo>
                <a:lnTo>
                  <a:pt x="0" y="32365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2736" y="2026861"/>
            <a:ext cx="7775533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287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O Selo RA1000 foi criado com o objetivo de destacar as empresas que possuem excelentes índices de atendimento no Reclame AQUI.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2736" y="771660"/>
            <a:ext cx="3813493" cy="77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45"/>
              </a:lnSpc>
              <a:spcBef>
                <a:spcPct val="0"/>
              </a:spcBef>
            </a:pPr>
            <a:r>
              <a:rPr lang="en-US" sz="6136" b="1" u="none" strike="noStrike">
                <a:solidFill>
                  <a:srgbClr val="00366C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SELO RA1000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2736" y="3358974"/>
            <a:ext cx="770448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287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Para obter o selo, é essencial que as empresas atendam a determinados requisitos, como:</a:t>
            </a:r>
          </a:p>
          <a:p>
            <a:pPr marL="0" lvl="1" indent="0" algn="just">
              <a:lnSpc>
                <a:spcPts val="2879"/>
              </a:lnSpc>
              <a:spcBef>
                <a:spcPct val="0"/>
              </a:spcBef>
            </a:pPr>
            <a:endParaRPr lang="en-US" sz="2400" u="none" strike="noStrike">
              <a:solidFill>
                <a:srgbClr val="00448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2736" y="4469537"/>
            <a:ext cx="7775508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2879"/>
              </a:lnSpc>
              <a:buAutoNum type="arabicPeriod"/>
            </a:pP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Possuir um número de avaliações igual ou superior a 50. </a:t>
            </a:r>
          </a:p>
          <a:p>
            <a:pPr marL="518160" lvl="1" indent="-259080" algn="just">
              <a:lnSpc>
                <a:spcPts val="2879"/>
              </a:lnSpc>
              <a:buAutoNum type="arabicPeriod"/>
            </a:pP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Possuir Índice de Resposta igual ou superior a 90%. </a:t>
            </a:r>
          </a:p>
          <a:p>
            <a:pPr marL="518160" lvl="1" indent="-259080" algn="just">
              <a:lnSpc>
                <a:spcPts val="2879"/>
              </a:lnSpc>
              <a:buAutoNum type="arabicPeriod"/>
            </a:pP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Possuir Índice de Solução igual ou superior a 90%. </a:t>
            </a:r>
          </a:p>
          <a:p>
            <a:pPr marL="518160" lvl="1" indent="-259080" algn="just">
              <a:lnSpc>
                <a:spcPts val="2879"/>
              </a:lnSpc>
              <a:buAutoNum type="arabicPeriod"/>
            </a:pP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Possuir média das avaliações (dadas pelo consumidor) igual ou superior a 7.</a:t>
            </a:r>
          </a:p>
          <a:p>
            <a:pPr marL="518160" lvl="1" indent="-259080" algn="just">
              <a:lnSpc>
                <a:spcPts val="2879"/>
              </a:lnSpc>
              <a:buAutoNum type="arabicPeriod"/>
            </a:pPr>
            <a:r>
              <a:rPr lang="en-US" sz="2400" u="none" strike="noStrike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Possuir Índice de Novos Negócios (voltaria a fazer negócios?) igual ou superior a 70%.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663344" y="9509884"/>
            <a:ext cx="4624656" cy="777116"/>
          </a:xfrm>
          <a:custGeom>
            <a:avLst/>
            <a:gdLst/>
            <a:ahLst/>
            <a:cxnLst/>
            <a:rect l="l" t="t" r="r" b="b"/>
            <a:pathLst>
              <a:path w="4624656" h="777116">
                <a:moveTo>
                  <a:pt x="0" y="0"/>
                </a:moveTo>
                <a:lnTo>
                  <a:pt x="4624656" y="0"/>
                </a:lnTo>
                <a:lnTo>
                  <a:pt x="4624656" y="777116"/>
                </a:lnTo>
                <a:lnTo>
                  <a:pt x="0" y="77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2443" y="-594596"/>
            <a:ext cx="9757415" cy="10632532"/>
          </a:xfrm>
          <a:custGeom>
            <a:avLst/>
            <a:gdLst/>
            <a:ahLst/>
            <a:cxnLst/>
            <a:rect l="l" t="t" r="r" b="b"/>
            <a:pathLst>
              <a:path w="9757415" h="10632532">
                <a:moveTo>
                  <a:pt x="0" y="0"/>
                </a:moveTo>
                <a:lnTo>
                  <a:pt x="9757415" y="0"/>
                </a:lnTo>
                <a:lnTo>
                  <a:pt x="9757415" y="10632532"/>
                </a:lnTo>
                <a:lnTo>
                  <a:pt x="0" y="106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6489" r="-26140" b="-727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35479" y="2740905"/>
            <a:ext cx="2039046" cy="6401391"/>
            <a:chOff x="0" y="0"/>
            <a:chExt cx="1812485" cy="5690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12544" cy="5690108"/>
            </a:xfrm>
            <a:custGeom>
              <a:avLst/>
              <a:gdLst/>
              <a:ahLst/>
              <a:cxnLst/>
              <a:rect l="l" t="t" r="r" b="b"/>
              <a:pathLst>
                <a:path w="1812544" h="5690108">
                  <a:moveTo>
                    <a:pt x="0" y="302133"/>
                  </a:moveTo>
                  <a:cubicBezTo>
                    <a:pt x="0" y="135255"/>
                    <a:pt x="135255" y="0"/>
                    <a:pt x="302133" y="0"/>
                  </a:cubicBezTo>
                  <a:lnTo>
                    <a:pt x="1510411" y="0"/>
                  </a:lnTo>
                  <a:cubicBezTo>
                    <a:pt x="1677289" y="0"/>
                    <a:pt x="1812544" y="135255"/>
                    <a:pt x="1812544" y="302133"/>
                  </a:cubicBezTo>
                  <a:lnTo>
                    <a:pt x="1812544" y="5387975"/>
                  </a:lnTo>
                  <a:cubicBezTo>
                    <a:pt x="1812544" y="5554853"/>
                    <a:pt x="1677289" y="5690108"/>
                    <a:pt x="1510411" y="5690108"/>
                  </a:cubicBezTo>
                  <a:lnTo>
                    <a:pt x="302133" y="5690108"/>
                  </a:lnTo>
                  <a:cubicBezTo>
                    <a:pt x="135255" y="5690108"/>
                    <a:pt x="0" y="5554853"/>
                    <a:pt x="0" y="5387975"/>
                  </a:cubicBezTo>
                  <a:close/>
                </a:path>
              </a:pathLst>
            </a:custGeom>
            <a:solidFill>
              <a:srgbClr val="1B892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495495" y="2710014"/>
            <a:ext cx="11755806" cy="6432500"/>
            <a:chOff x="0" y="0"/>
            <a:chExt cx="10449605" cy="57177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49687" cy="5717794"/>
            </a:xfrm>
            <a:custGeom>
              <a:avLst/>
              <a:gdLst/>
              <a:ahLst/>
              <a:cxnLst/>
              <a:rect l="l" t="t" r="r" b="b"/>
              <a:pathLst>
                <a:path w="10449687" h="5717794">
                  <a:moveTo>
                    <a:pt x="0" y="953008"/>
                  </a:moveTo>
                  <a:cubicBezTo>
                    <a:pt x="0" y="426720"/>
                    <a:pt x="426720" y="0"/>
                    <a:pt x="953008" y="0"/>
                  </a:cubicBezTo>
                  <a:lnTo>
                    <a:pt x="9496679" y="0"/>
                  </a:lnTo>
                  <a:cubicBezTo>
                    <a:pt x="10022967" y="0"/>
                    <a:pt x="10449687" y="426720"/>
                    <a:pt x="10449687" y="953008"/>
                  </a:cubicBezTo>
                  <a:lnTo>
                    <a:pt x="10449687" y="4764786"/>
                  </a:lnTo>
                  <a:cubicBezTo>
                    <a:pt x="10449687" y="5291074"/>
                    <a:pt x="10022967" y="5717794"/>
                    <a:pt x="9496679" y="5717794"/>
                  </a:cubicBezTo>
                  <a:lnTo>
                    <a:pt x="953008" y="5717794"/>
                  </a:lnTo>
                  <a:cubicBezTo>
                    <a:pt x="426720" y="5717794"/>
                    <a:pt x="0" y="5291074"/>
                    <a:pt x="0" y="4764786"/>
                  </a:cubicBezTo>
                  <a:close/>
                </a:path>
              </a:pathLst>
            </a:custGeom>
            <a:solidFill>
              <a:srgbClr val="00366C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2837831" y="5985045"/>
            <a:ext cx="1788148" cy="3157468"/>
          </a:xfrm>
          <a:custGeom>
            <a:avLst/>
            <a:gdLst/>
            <a:ahLst/>
            <a:cxnLst/>
            <a:rect l="l" t="t" r="r" b="b"/>
            <a:pathLst>
              <a:path w="1788148" h="3157468">
                <a:moveTo>
                  <a:pt x="0" y="0"/>
                </a:moveTo>
                <a:lnTo>
                  <a:pt x="1788148" y="0"/>
                </a:lnTo>
                <a:lnTo>
                  <a:pt x="1788148" y="3157469"/>
                </a:lnTo>
                <a:lnTo>
                  <a:pt x="0" y="3157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52" r="-745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35479" y="9501282"/>
            <a:ext cx="3881632" cy="528627"/>
          </a:xfrm>
          <a:custGeom>
            <a:avLst/>
            <a:gdLst/>
            <a:ahLst/>
            <a:cxnLst/>
            <a:rect l="l" t="t" r="r" b="b"/>
            <a:pathLst>
              <a:path w="3881632" h="528627">
                <a:moveTo>
                  <a:pt x="0" y="0"/>
                </a:moveTo>
                <a:lnTo>
                  <a:pt x="3881633" y="0"/>
                </a:lnTo>
                <a:lnTo>
                  <a:pt x="3881633" y="528627"/>
                </a:lnTo>
                <a:lnTo>
                  <a:pt x="0" y="528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727933" y="2977051"/>
            <a:ext cx="7457389" cy="147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Conquistamos o </a:t>
            </a:r>
            <a:r>
              <a:rPr lang="en-US" sz="4199" b="1">
                <a:solidFill>
                  <a:srgbClr val="FFFFFF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2° lugar</a:t>
            </a:r>
            <a:r>
              <a:rPr lang="en-US" sz="4199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em Soluções Financeiras.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12828147" y="5678612"/>
            <a:ext cx="57201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FFFFF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PRÊMIO RECLAME AQUI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82651" y="4753148"/>
            <a:ext cx="7460434" cy="1663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 premiação recebida destaca o excelente trabalho de atendimento da equipe, enchendo-nos de orgulho. Reforça a importância de mantermos um serviço de qualidade e dedicação aos clientes.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82651" y="6801116"/>
            <a:ext cx="7155180" cy="1663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Agradecemos profundamente aos nossos clientes por nos escolherem e dedicarem tempo para votar em nós. Sua confiança e parceria são inestimáveis. Muito obrigado!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-248205" y="2740905"/>
            <a:ext cx="6422857" cy="9510034"/>
          </a:xfrm>
          <a:custGeom>
            <a:avLst/>
            <a:gdLst/>
            <a:ahLst/>
            <a:cxnLst/>
            <a:rect l="l" t="t" r="r" b="b"/>
            <a:pathLst>
              <a:path w="6422857" h="9510034">
                <a:moveTo>
                  <a:pt x="6422857" y="0"/>
                </a:moveTo>
                <a:lnTo>
                  <a:pt x="0" y="0"/>
                </a:lnTo>
                <a:lnTo>
                  <a:pt x="0" y="9510034"/>
                </a:lnTo>
                <a:lnTo>
                  <a:pt x="6422857" y="9510034"/>
                </a:lnTo>
                <a:lnTo>
                  <a:pt x="642285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94188" y="1009302"/>
            <a:ext cx="11299623" cy="255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2"/>
              </a:lnSpc>
            </a:pPr>
            <a:r>
              <a:rPr lang="en-US" sz="7100" b="1">
                <a:solidFill>
                  <a:srgbClr val="00366C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SOMOS TOP 2 NO PRÊMIO </a:t>
            </a:r>
            <a:r>
              <a:rPr lang="en-US" sz="7100" b="1" u="sng">
                <a:solidFill>
                  <a:srgbClr val="00366C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RECLAME AQUI </a:t>
            </a:r>
          </a:p>
          <a:p>
            <a:pPr algn="ctr">
              <a:lnSpc>
                <a:spcPts val="6532"/>
              </a:lnSpc>
            </a:pPr>
            <a:endParaRPr lang="en-US" sz="7100" b="1" u="sng">
              <a:solidFill>
                <a:srgbClr val="00366C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203184" y="177382"/>
            <a:ext cx="3881632" cy="528627"/>
          </a:xfrm>
          <a:custGeom>
            <a:avLst/>
            <a:gdLst/>
            <a:ahLst/>
            <a:cxnLst/>
            <a:rect l="l" t="t" r="r" b="b"/>
            <a:pathLst>
              <a:path w="3881632" h="528627">
                <a:moveTo>
                  <a:pt x="0" y="0"/>
                </a:moveTo>
                <a:lnTo>
                  <a:pt x="3881632" y="0"/>
                </a:lnTo>
                <a:lnTo>
                  <a:pt x="3881632" y="528627"/>
                </a:lnTo>
                <a:lnTo>
                  <a:pt x="0" y="528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4973" y="2157959"/>
            <a:ext cx="7923846" cy="0"/>
          </a:xfrm>
          <a:prstGeom prst="line">
            <a:avLst/>
          </a:prstGeom>
          <a:ln w="28575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8675151" y="-571009"/>
            <a:ext cx="9712401" cy="10858009"/>
          </a:xfrm>
          <a:custGeom>
            <a:avLst/>
            <a:gdLst/>
            <a:ahLst/>
            <a:cxnLst/>
            <a:rect l="l" t="t" r="r" b="b"/>
            <a:pathLst>
              <a:path w="9712401" h="10858009">
                <a:moveTo>
                  <a:pt x="0" y="0"/>
                </a:moveTo>
                <a:lnTo>
                  <a:pt x="9712401" y="0"/>
                </a:lnTo>
                <a:lnTo>
                  <a:pt x="9712401" y="10858009"/>
                </a:lnTo>
                <a:lnTo>
                  <a:pt x="0" y="10858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19" r="-277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2997" y="3623523"/>
            <a:ext cx="17382007" cy="5704906"/>
            <a:chOff x="0" y="0"/>
            <a:chExt cx="4577977" cy="1502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77977" cy="1502527"/>
            </a:xfrm>
            <a:custGeom>
              <a:avLst/>
              <a:gdLst/>
              <a:ahLst/>
              <a:cxnLst/>
              <a:rect l="l" t="t" r="r" b="b"/>
              <a:pathLst>
                <a:path w="4577977" h="1502527">
                  <a:moveTo>
                    <a:pt x="21825" y="0"/>
                  </a:moveTo>
                  <a:lnTo>
                    <a:pt x="4556153" y="0"/>
                  </a:lnTo>
                  <a:cubicBezTo>
                    <a:pt x="4568206" y="0"/>
                    <a:pt x="4577977" y="9771"/>
                    <a:pt x="4577977" y="21825"/>
                  </a:cubicBezTo>
                  <a:lnTo>
                    <a:pt x="4577977" y="1480702"/>
                  </a:lnTo>
                  <a:cubicBezTo>
                    <a:pt x="4577977" y="1492755"/>
                    <a:pt x="4568206" y="1502527"/>
                    <a:pt x="4556153" y="1502527"/>
                  </a:cubicBezTo>
                  <a:lnTo>
                    <a:pt x="21825" y="1502527"/>
                  </a:lnTo>
                  <a:cubicBezTo>
                    <a:pt x="16036" y="1502527"/>
                    <a:pt x="10485" y="1500227"/>
                    <a:pt x="6392" y="1496134"/>
                  </a:cubicBezTo>
                  <a:cubicBezTo>
                    <a:pt x="2299" y="1492041"/>
                    <a:pt x="0" y="1486490"/>
                    <a:pt x="0" y="1480702"/>
                  </a:cubicBezTo>
                  <a:lnTo>
                    <a:pt x="0" y="21825"/>
                  </a:lnTo>
                  <a:cubicBezTo>
                    <a:pt x="0" y="9771"/>
                    <a:pt x="9771" y="0"/>
                    <a:pt x="218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577977" cy="1559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87" y="6224074"/>
            <a:ext cx="2181281" cy="21812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935" y="6154215"/>
            <a:ext cx="2257490" cy="22574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22" y="6254063"/>
            <a:ext cx="2283647" cy="228364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 flipV="1">
            <a:off x="841920" y="4558563"/>
            <a:ext cx="6774039" cy="69000"/>
          </a:xfrm>
          <a:prstGeom prst="line">
            <a:avLst/>
          </a:prstGeom>
          <a:ln w="38100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6"/>
          <a:srcRect l="11087"/>
          <a:stretch/>
        </p:blipFill>
        <p:spPr>
          <a:xfrm>
            <a:off x="8382000" y="2925064"/>
            <a:ext cx="9659424" cy="7040677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3992992" y="9328429"/>
            <a:ext cx="4113212" cy="691174"/>
          </a:xfrm>
          <a:custGeom>
            <a:avLst/>
            <a:gdLst/>
            <a:ahLst/>
            <a:cxnLst/>
            <a:rect l="l" t="t" r="r" b="b"/>
            <a:pathLst>
              <a:path w="4113212" h="691174">
                <a:moveTo>
                  <a:pt x="0" y="0"/>
                </a:moveTo>
                <a:lnTo>
                  <a:pt x="4113213" y="0"/>
                </a:lnTo>
                <a:lnTo>
                  <a:pt x="4113213" y="691174"/>
                </a:lnTo>
                <a:lnTo>
                  <a:pt x="0" y="691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4973" y="214859"/>
            <a:ext cx="5532918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b="1">
                <a:solidFill>
                  <a:srgbClr val="FFFFFF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Indicadores de Atendimento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9798" y="2353222"/>
            <a:ext cx="5532918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799" b="1" u="none" strike="noStrike">
                <a:solidFill>
                  <a:srgbClr val="FFFFFE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Atendimento a Canais Externos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5502" y="3891813"/>
            <a:ext cx="3607612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279"/>
              </a:lnSpc>
              <a:spcBef>
                <a:spcPct val="0"/>
              </a:spcBef>
            </a:pPr>
            <a:r>
              <a:rPr lang="en-US" sz="4399" b="1" u="none" strike="noStrike">
                <a:solidFill>
                  <a:srgbClr val="004AAD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Banco Central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00927" y="4808814"/>
            <a:ext cx="4674109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spc="-205">
                <a:solidFill>
                  <a:srgbClr val="004AAD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284</a:t>
            </a:r>
          </a:p>
          <a:p>
            <a:pPr algn="ctr">
              <a:lnSpc>
                <a:spcPts val="2760"/>
              </a:lnSpc>
            </a:pPr>
            <a:r>
              <a:rPr lang="en-US" sz="2300" u="none" strike="noStrike" spc="-73">
                <a:solidFill>
                  <a:srgbClr val="004AAD"/>
                </a:solidFill>
                <a:latin typeface="Titillium Web"/>
                <a:ea typeface="Titillium Web"/>
                <a:cs typeface="Titillium Web"/>
                <a:sym typeface="Titillium Web"/>
              </a:rPr>
              <a:t>ATENDIMENTOS REALIZADOS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0242" y="8167676"/>
            <a:ext cx="2021369" cy="100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Das demandas julgadas </a:t>
            </a:r>
            <a:r>
              <a:rPr lang="en-US" sz="1899" b="1">
                <a:solidFill>
                  <a:srgbClr val="002060"/>
                </a:solidFill>
                <a:latin typeface="Poppins Bold"/>
                <a:ea typeface="Poppins Bold"/>
                <a:cs typeface="Poppins Bold"/>
                <a:sym typeface="Poppins Bold"/>
              </a:rPr>
              <a:t>improcedente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02995" y="8290256"/>
            <a:ext cx="202136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Reclamações respondidas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87644" y="7005361"/>
            <a:ext cx="56980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2899" spc="-92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7</a:t>
            </a:r>
          </a:p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300" spc="-73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dias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61861" y="8384777"/>
            <a:ext cx="2021369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Prazo Médio de Respostas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2764" y="2057400"/>
            <a:ext cx="11652531" cy="8229600"/>
          </a:xfrm>
          <a:custGeom>
            <a:avLst/>
            <a:gdLst/>
            <a:ahLst/>
            <a:cxnLst/>
            <a:rect l="l" t="t" r="r" b="b"/>
            <a:pathLst>
              <a:path w="11652531" h="8229600">
                <a:moveTo>
                  <a:pt x="0" y="0"/>
                </a:moveTo>
                <a:lnTo>
                  <a:pt x="11652531" y="0"/>
                </a:lnTo>
                <a:lnTo>
                  <a:pt x="116525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638998">
            <a:off x="-1861824" y="1849040"/>
            <a:ext cx="7925404" cy="7925404"/>
          </a:xfrm>
          <a:custGeom>
            <a:avLst/>
            <a:gdLst/>
            <a:ahLst/>
            <a:cxnLst/>
            <a:rect l="l" t="t" r="r" b="b"/>
            <a:pathLst>
              <a:path w="7925404" h="7925404">
                <a:moveTo>
                  <a:pt x="0" y="0"/>
                </a:moveTo>
                <a:lnTo>
                  <a:pt x="7925404" y="0"/>
                </a:lnTo>
                <a:lnTo>
                  <a:pt x="7925404" y="7925404"/>
                </a:lnTo>
                <a:lnTo>
                  <a:pt x="0" y="79254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38998">
            <a:off x="-76813" y="-1606894"/>
            <a:ext cx="7925404" cy="7925404"/>
          </a:xfrm>
          <a:custGeom>
            <a:avLst/>
            <a:gdLst/>
            <a:ahLst/>
            <a:cxnLst/>
            <a:rect l="l" t="t" r="r" b="b"/>
            <a:pathLst>
              <a:path w="7925404" h="7925404">
                <a:moveTo>
                  <a:pt x="0" y="0"/>
                </a:moveTo>
                <a:lnTo>
                  <a:pt x="7925405" y="0"/>
                </a:lnTo>
                <a:lnTo>
                  <a:pt x="7925405" y="7925404"/>
                </a:lnTo>
                <a:lnTo>
                  <a:pt x="0" y="79254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038998">
            <a:off x="-9576993" y="-4166822"/>
            <a:ext cx="12571376" cy="13978662"/>
          </a:xfrm>
          <a:custGeom>
            <a:avLst/>
            <a:gdLst/>
            <a:ahLst/>
            <a:cxnLst/>
            <a:rect l="l" t="t" r="r" b="b"/>
            <a:pathLst>
              <a:path w="12571376" h="13978662">
                <a:moveTo>
                  <a:pt x="0" y="0"/>
                </a:moveTo>
                <a:lnTo>
                  <a:pt x="12571375" y="0"/>
                </a:lnTo>
                <a:lnTo>
                  <a:pt x="12571375" y="13978662"/>
                </a:lnTo>
                <a:lnTo>
                  <a:pt x="0" y="13978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48054" t="-71303" r="-42425"/>
            </a:stretch>
          </a:blipFill>
        </p:spPr>
      </p:sp>
      <p:sp>
        <p:nvSpPr>
          <p:cNvPr id="6" name="Freeform 6"/>
          <p:cNvSpPr/>
          <p:nvPr/>
        </p:nvSpPr>
        <p:spPr>
          <a:xfrm rot="1638998" flipV="1">
            <a:off x="-3614597" y="5242555"/>
            <a:ext cx="7925404" cy="7925404"/>
          </a:xfrm>
          <a:custGeom>
            <a:avLst/>
            <a:gdLst/>
            <a:ahLst/>
            <a:cxnLst/>
            <a:rect l="l" t="t" r="r" b="b"/>
            <a:pathLst>
              <a:path w="7925404" h="7925404">
                <a:moveTo>
                  <a:pt x="0" y="7925405"/>
                </a:moveTo>
                <a:lnTo>
                  <a:pt x="7925405" y="7925405"/>
                </a:lnTo>
                <a:lnTo>
                  <a:pt x="7925405" y="0"/>
                </a:lnTo>
                <a:lnTo>
                  <a:pt x="0" y="0"/>
                </a:lnTo>
                <a:lnTo>
                  <a:pt x="0" y="7925405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12626" y="9205257"/>
            <a:ext cx="5729064" cy="962698"/>
          </a:xfrm>
          <a:custGeom>
            <a:avLst/>
            <a:gdLst/>
            <a:ahLst/>
            <a:cxnLst/>
            <a:rect l="l" t="t" r="r" b="b"/>
            <a:pathLst>
              <a:path w="5729064" h="962698">
                <a:moveTo>
                  <a:pt x="0" y="0"/>
                </a:moveTo>
                <a:lnTo>
                  <a:pt x="5729064" y="0"/>
                </a:lnTo>
                <a:lnTo>
                  <a:pt x="5729064" y="962699"/>
                </a:lnTo>
                <a:lnTo>
                  <a:pt x="0" y="96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796904" y="1367976"/>
            <a:ext cx="10031443" cy="400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59"/>
              </a:lnSpc>
              <a:spcBef>
                <a:spcPct val="0"/>
              </a:spcBef>
            </a:pPr>
            <a:r>
              <a:rPr lang="en-US" sz="8799" b="1" u="none" strike="noStrike">
                <a:solidFill>
                  <a:srgbClr val="FFFFFE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Tempo de Atendimento Acelerado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52889" y="5802217"/>
            <a:ext cx="6078065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9"/>
              </a:lnSpc>
              <a:spcBef>
                <a:spcPct val="0"/>
              </a:spcBef>
            </a:pPr>
            <a:r>
              <a:rPr lang="en-US" sz="4099" u="none" strike="noStrike">
                <a:solidFill>
                  <a:srgbClr val="FFFFFE"/>
                </a:solidFill>
                <a:latin typeface="Titillium Web"/>
                <a:ea typeface="Titillium Web"/>
                <a:cs typeface="Titillium Web"/>
                <a:sym typeface="Titillium Web"/>
              </a:rPr>
              <a:t>Soluções Inteligentes, Resultados Imbatíveis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74356" y="729779"/>
            <a:ext cx="5502350" cy="11153840"/>
            <a:chOff x="0" y="0"/>
            <a:chExt cx="1449179" cy="29376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179" cy="2937637"/>
            </a:xfrm>
            <a:custGeom>
              <a:avLst/>
              <a:gdLst/>
              <a:ahLst/>
              <a:cxnLst/>
              <a:rect l="l" t="t" r="r" b="b"/>
              <a:pathLst>
                <a:path w="1449179" h="2937637">
                  <a:moveTo>
                    <a:pt x="0" y="0"/>
                  </a:moveTo>
                  <a:lnTo>
                    <a:pt x="1449179" y="0"/>
                  </a:lnTo>
                  <a:lnTo>
                    <a:pt x="1449179" y="2937637"/>
                  </a:lnTo>
                  <a:lnTo>
                    <a:pt x="0" y="2937637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449179" cy="3032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30929" y="-542801"/>
            <a:ext cx="20058890" cy="4321806"/>
            <a:chOff x="0" y="0"/>
            <a:chExt cx="5283000" cy="11382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83000" cy="1138253"/>
            </a:xfrm>
            <a:custGeom>
              <a:avLst/>
              <a:gdLst/>
              <a:ahLst/>
              <a:cxnLst/>
              <a:rect l="l" t="t" r="r" b="b"/>
              <a:pathLst>
                <a:path w="5283000" h="1138253">
                  <a:moveTo>
                    <a:pt x="0" y="0"/>
                  </a:moveTo>
                  <a:lnTo>
                    <a:pt x="5283000" y="0"/>
                  </a:lnTo>
                  <a:lnTo>
                    <a:pt x="5283000" y="1138253"/>
                  </a:lnTo>
                  <a:lnTo>
                    <a:pt x="0" y="1138253"/>
                  </a:lnTo>
                  <a:close/>
                </a:path>
              </a:pathLst>
            </a:custGeom>
            <a:solidFill>
              <a:srgbClr val="00366C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5283000" cy="123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51997" y="5892015"/>
            <a:ext cx="2140109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9100" spc="-291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3,58</a:t>
            </a:r>
          </a:p>
          <a:p>
            <a:pPr marL="0" lvl="0" indent="0" algn="ctr">
              <a:lnSpc>
                <a:spcPts val="8520"/>
              </a:lnSpc>
              <a:spcBef>
                <a:spcPct val="0"/>
              </a:spcBef>
            </a:pPr>
            <a:r>
              <a:rPr lang="en-US" sz="7100" spc="-228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dias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" y="3670707"/>
            <a:ext cx="6653195" cy="665319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82606" y="1599052"/>
            <a:ext cx="10269175" cy="167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78"/>
              </a:lnSpc>
            </a:pPr>
            <a:r>
              <a:rPr lang="en-US" sz="5546" b="1" spc="-166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Agilidade que Encanta, Excelência que Surpreende!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02671" y="4225140"/>
            <a:ext cx="7166885" cy="579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05"/>
              </a:lnSpc>
            </a:pPr>
            <a:r>
              <a:rPr lang="en-US" sz="2421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Conforme as normativas CMN nº 4.860/2020 e BCB nº 28/2020, a resposta definitiva aos solicitantes por meio do canal de Ouvidoria deve ocorrer em até 10 dias úteis.</a:t>
            </a:r>
          </a:p>
          <a:p>
            <a:pPr algn="just">
              <a:lnSpc>
                <a:spcPts val="2905"/>
              </a:lnSpc>
            </a:pPr>
            <a:endParaRPr lang="en-US" sz="2421">
              <a:solidFill>
                <a:srgbClr val="00448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algn="just">
              <a:lnSpc>
                <a:spcPts val="2905"/>
              </a:lnSpc>
            </a:pPr>
            <a:r>
              <a:rPr lang="en-US" sz="2421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No segundo semestre de 2024, as solicitações feitas através dos canais internos oficiais da Ouvidoria foram atendidas em um prazo médio de 3,58 dias úteis.</a:t>
            </a:r>
          </a:p>
          <a:p>
            <a:pPr algn="just">
              <a:lnSpc>
                <a:spcPts val="2905"/>
              </a:lnSpc>
            </a:pPr>
            <a:endParaRPr lang="en-US" sz="2421">
              <a:solidFill>
                <a:srgbClr val="00448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algn="just">
              <a:lnSpc>
                <a:spcPts val="2905"/>
              </a:lnSpc>
            </a:pPr>
            <a:r>
              <a:rPr lang="en-US" sz="2421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Nosso prazo de atendimento de </a:t>
            </a:r>
            <a:r>
              <a:rPr lang="en-US" sz="2421" b="1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3,58</a:t>
            </a:r>
            <a:r>
              <a:rPr lang="en-US" sz="2421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 dias é um marco de agilidade e eficiência, refletindo o compromisso em oferecer respostas rápidas e soluções eficazes. Cada atendimento é feito com qualidade, sem perder a rapidez. Estamos orgulhosos dessa conquista e seguimos aprimorando nossos processos!</a:t>
            </a:r>
          </a:p>
          <a:p>
            <a:pPr algn="just">
              <a:lnSpc>
                <a:spcPts val="2905"/>
              </a:lnSpc>
            </a:pPr>
            <a:endParaRPr lang="en-US" sz="2421">
              <a:solidFill>
                <a:srgbClr val="00448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0976" y="1411691"/>
            <a:ext cx="2367315" cy="2367315"/>
          </a:xfrm>
          <a:custGeom>
            <a:avLst/>
            <a:gdLst/>
            <a:ahLst/>
            <a:cxnLst/>
            <a:rect l="l" t="t" r="r" b="b"/>
            <a:pathLst>
              <a:path w="2367315" h="2367315">
                <a:moveTo>
                  <a:pt x="0" y="0"/>
                </a:moveTo>
                <a:lnTo>
                  <a:pt x="2367314" y="0"/>
                </a:lnTo>
                <a:lnTo>
                  <a:pt x="2367314" y="2367315"/>
                </a:lnTo>
                <a:lnTo>
                  <a:pt x="0" y="236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43979" y="9625837"/>
            <a:ext cx="3507802" cy="477716"/>
          </a:xfrm>
          <a:custGeom>
            <a:avLst/>
            <a:gdLst/>
            <a:ahLst/>
            <a:cxnLst/>
            <a:rect l="l" t="t" r="r" b="b"/>
            <a:pathLst>
              <a:path w="3507802" h="477716">
                <a:moveTo>
                  <a:pt x="0" y="0"/>
                </a:moveTo>
                <a:lnTo>
                  <a:pt x="3507802" y="0"/>
                </a:lnTo>
                <a:lnTo>
                  <a:pt x="3507802" y="477717"/>
                </a:lnTo>
                <a:lnTo>
                  <a:pt x="0" y="477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3539" y="-338741"/>
            <a:ext cx="10142889" cy="11859752"/>
            <a:chOff x="0" y="0"/>
            <a:chExt cx="2671378" cy="3123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71378" cy="3123556"/>
            </a:xfrm>
            <a:custGeom>
              <a:avLst/>
              <a:gdLst/>
              <a:ahLst/>
              <a:cxnLst/>
              <a:rect l="l" t="t" r="r" b="b"/>
              <a:pathLst>
                <a:path w="2671378" h="3123556">
                  <a:moveTo>
                    <a:pt x="38928" y="0"/>
                  </a:moveTo>
                  <a:lnTo>
                    <a:pt x="2632451" y="0"/>
                  </a:lnTo>
                  <a:cubicBezTo>
                    <a:pt x="2653950" y="0"/>
                    <a:pt x="2671378" y="17428"/>
                    <a:pt x="2671378" y="38928"/>
                  </a:cubicBezTo>
                  <a:lnTo>
                    <a:pt x="2671378" y="3084629"/>
                  </a:lnTo>
                  <a:cubicBezTo>
                    <a:pt x="2671378" y="3106128"/>
                    <a:pt x="2653950" y="3123556"/>
                    <a:pt x="2632451" y="3123556"/>
                  </a:cubicBezTo>
                  <a:lnTo>
                    <a:pt x="38928" y="3123556"/>
                  </a:lnTo>
                  <a:cubicBezTo>
                    <a:pt x="28603" y="3123556"/>
                    <a:pt x="18702" y="3119455"/>
                    <a:pt x="11402" y="3112154"/>
                  </a:cubicBezTo>
                  <a:cubicBezTo>
                    <a:pt x="4101" y="3104854"/>
                    <a:pt x="0" y="3094953"/>
                    <a:pt x="0" y="3084629"/>
                  </a:cubicBezTo>
                  <a:lnTo>
                    <a:pt x="0" y="38928"/>
                  </a:lnTo>
                  <a:cubicBezTo>
                    <a:pt x="0" y="17428"/>
                    <a:pt x="17428" y="0"/>
                    <a:pt x="38928" y="0"/>
                  </a:cubicBezTo>
                  <a:close/>
                </a:path>
              </a:pathLst>
            </a:custGeom>
            <a:solidFill>
              <a:srgbClr val="00448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671378" cy="3152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53539" y="1775477"/>
            <a:ext cx="8987675" cy="5854740"/>
            <a:chOff x="0" y="0"/>
            <a:chExt cx="2367124" cy="15419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7124" cy="1541989"/>
            </a:xfrm>
            <a:custGeom>
              <a:avLst/>
              <a:gdLst/>
              <a:ahLst/>
              <a:cxnLst/>
              <a:rect l="l" t="t" r="r" b="b"/>
              <a:pathLst>
                <a:path w="2367124" h="1541989">
                  <a:moveTo>
                    <a:pt x="43931" y="0"/>
                  </a:moveTo>
                  <a:lnTo>
                    <a:pt x="2323193" y="0"/>
                  </a:lnTo>
                  <a:cubicBezTo>
                    <a:pt x="2334844" y="0"/>
                    <a:pt x="2346018" y="4628"/>
                    <a:pt x="2354257" y="12867"/>
                  </a:cubicBezTo>
                  <a:cubicBezTo>
                    <a:pt x="2362496" y="21106"/>
                    <a:pt x="2367124" y="32280"/>
                    <a:pt x="2367124" y="43931"/>
                  </a:cubicBezTo>
                  <a:lnTo>
                    <a:pt x="2367124" y="1498058"/>
                  </a:lnTo>
                  <a:cubicBezTo>
                    <a:pt x="2367124" y="1509709"/>
                    <a:pt x="2362496" y="1520883"/>
                    <a:pt x="2354257" y="1529122"/>
                  </a:cubicBezTo>
                  <a:cubicBezTo>
                    <a:pt x="2346018" y="1537361"/>
                    <a:pt x="2334844" y="1541989"/>
                    <a:pt x="2323193" y="1541989"/>
                  </a:cubicBezTo>
                  <a:lnTo>
                    <a:pt x="43931" y="1541989"/>
                  </a:lnTo>
                  <a:cubicBezTo>
                    <a:pt x="32280" y="1541989"/>
                    <a:pt x="21106" y="1537361"/>
                    <a:pt x="12867" y="1529122"/>
                  </a:cubicBezTo>
                  <a:cubicBezTo>
                    <a:pt x="4628" y="1520883"/>
                    <a:pt x="0" y="1509709"/>
                    <a:pt x="0" y="1498058"/>
                  </a:cubicBezTo>
                  <a:lnTo>
                    <a:pt x="0" y="43931"/>
                  </a:lnTo>
                  <a:cubicBezTo>
                    <a:pt x="0" y="32280"/>
                    <a:pt x="4628" y="21106"/>
                    <a:pt x="12867" y="12867"/>
                  </a:cubicBezTo>
                  <a:cubicBezTo>
                    <a:pt x="21106" y="4628"/>
                    <a:pt x="32280" y="0"/>
                    <a:pt x="43931" y="0"/>
                  </a:cubicBezTo>
                  <a:close/>
                </a:path>
              </a:pathLst>
            </a:custGeom>
            <a:solidFill>
              <a:srgbClr val="0563C1">
                <a:alpha val="21961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67124" cy="1599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544834" y="-2654025"/>
            <a:ext cx="7205084" cy="11912325"/>
          </a:xfrm>
          <a:custGeom>
            <a:avLst/>
            <a:gdLst/>
            <a:ahLst/>
            <a:cxnLst/>
            <a:rect l="l" t="t" r="r" b="b"/>
            <a:pathLst>
              <a:path w="7205084" h="11912325">
                <a:moveTo>
                  <a:pt x="0" y="0"/>
                </a:moveTo>
                <a:lnTo>
                  <a:pt x="7205084" y="0"/>
                </a:lnTo>
                <a:lnTo>
                  <a:pt x="7205084" y="11912325"/>
                </a:lnTo>
                <a:lnTo>
                  <a:pt x="0" y="1191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24029" r="-128814" b="-71560"/>
            </a:stretch>
          </a:blipFill>
        </p:spPr>
      </p:sp>
      <p:sp>
        <p:nvSpPr>
          <p:cNvPr id="9" name="AutoShape 9"/>
          <p:cNvSpPr/>
          <p:nvPr/>
        </p:nvSpPr>
        <p:spPr>
          <a:xfrm flipV="1">
            <a:off x="418380" y="1506841"/>
            <a:ext cx="8725620" cy="23116"/>
          </a:xfrm>
          <a:prstGeom prst="line">
            <a:avLst/>
          </a:prstGeom>
          <a:ln w="38100" cap="flat">
            <a:solidFill>
              <a:srgbClr val="FEC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418184" y="1006969"/>
            <a:ext cx="5372310" cy="4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4"/>
              </a:lnSpc>
            </a:pPr>
            <a:r>
              <a:rPr lang="en-US" sz="4200" b="1" i="1">
                <a:solidFill>
                  <a:srgbClr val="FFCB05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APRESENTAÇÃO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9146" y="2413278"/>
            <a:ext cx="8574854" cy="369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004488"/>
                </a:solidFill>
                <a:latin typeface="Montserrat"/>
                <a:ea typeface="Montserrat"/>
                <a:cs typeface="Montserrat"/>
                <a:sym typeface="Montserrat"/>
              </a:rPr>
              <a:t>O segundo semestre de 2024 foi um período de grandes conquistas para a Instituição Zema, onde o compromisso incessante em transformar desafios em oportunidades foi o grande destaque. </a:t>
            </a:r>
          </a:p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endParaRPr lang="en-US" sz="2100" u="none" strike="noStrike">
              <a:solidFill>
                <a:srgbClr val="0044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endParaRPr lang="en-US" sz="2100" u="none" strike="noStrike">
              <a:solidFill>
                <a:srgbClr val="0044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004488"/>
                </a:solidFill>
                <a:latin typeface="Montserrat"/>
                <a:ea typeface="Montserrat"/>
                <a:cs typeface="Montserrat"/>
                <a:sym typeface="Montserrat"/>
              </a:rPr>
              <a:t>Alinhados com o manifesto: </a:t>
            </a:r>
            <a:r>
              <a:rPr lang="en-US" sz="2100" b="1" u="none" strike="noStrike">
                <a:solidFill>
                  <a:srgbClr val="00448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Grupo Zema, com você, por você </a:t>
            </a:r>
            <a:r>
              <a:rPr lang="en-US" sz="2100" u="none" strike="noStrike">
                <a:solidFill>
                  <a:srgbClr val="004488"/>
                </a:solidFill>
                <a:latin typeface="Montserrat"/>
                <a:ea typeface="Montserrat"/>
                <a:cs typeface="Montserrat"/>
                <a:sym typeface="Montserrat"/>
              </a:rPr>
              <a:t>e reafirmamos nossa excelência no atendimento e na experiência dos clientes.</a:t>
            </a:r>
          </a:p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endParaRPr lang="en-US" sz="2100" u="none" strike="noStrike">
              <a:solidFill>
                <a:srgbClr val="0044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743454" y="1506841"/>
            <a:ext cx="9515846" cy="9084461"/>
          </a:xfrm>
          <a:custGeom>
            <a:avLst/>
            <a:gdLst/>
            <a:ahLst/>
            <a:cxnLst/>
            <a:rect l="l" t="t" r="r" b="b"/>
            <a:pathLst>
              <a:path w="9515846" h="9084461">
                <a:moveTo>
                  <a:pt x="0" y="0"/>
                </a:moveTo>
                <a:lnTo>
                  <a:pt x="9515846" y="0"/>
                </a:lnTo>
                <a:lnTo>
                  <a:pt x="9515846" y="9084461"/>
                </a:lnTo>
                <a:lnTo>
                  <a:pt x="0" y="9084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69146" y="6341388"/>
            <a:ext cx="8574854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004488"/>
                </a:solidFill>
                <a:latin typeface="Montserrat"/>
                <a:ea typeface="Montserrat"/>
                <a:cs typeface="Montserrat"/>
                <a:sym typeface="Montserrat"/>
              </a:rPr>
              <a:t>Cada seção deste documento sublinha nossos esforços para garantir uma Ouvidoria ágil e eficiente. Nosso objetivo é não apenas resolver problemas, mas também identificar e tratar suas causas principais, proporcionando melhorias contínuas em nossos serviços.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922695" y="9258300"/>
            <a:ext cx="4365305" cy="733535"/>
          </a:xfrm>
          <a:custGeom>
            <a:avLst/>
            <a:gdLst/>
            <a:ahLst/>
            <a:cxnLst/>
            <a:rect l="l" t="t" r="r" b="b"/>
            <a:pathLst>
              <a:path w="4365305" h="733535">
                <a:moveTo>
                  <a:pt x="0" y="0"/>
                </a:moveTo>
                <a:lnTo>
                  <a:pt x="4365305" y="0"/>
                </a:lnTo>
                <a:lnTo>
                  <a:pt x="4365305" y="733535"/>
                </a:lnTo>
                <a:lnTo>
                  <a:pt x="0" y="733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43859" y="6989657"/>
            <a:ext cx="12063718" cy="4297700"/>
          </a:xfrm>
          <a:custGeom>
            <a:avLst/>
            <a:gdLst/>
            <a:ahLst/>
            <a:cxnLst/>
            <a:rect l="l" t="t" r="r" b="b"/>
            <a:pathLst>
              <a:path w="12063718" h="4297700">
                <a:moveTo>
                  <a:pt x="0" y="0"/>
                </a:moveTo>
                <a:lnTo>
                  <a:pt x="12063718" y="0"/>
                </a:lnTo>
                <a:lnTo>
                  <a:pt x="12063718" y="4297700"/>
                </a:lnTo>
                <a:lnTo>
                  <a:pt x="0" y="4297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70519" y="4565104"/>
            <a:ext cx="2142909" cy="21429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13428" y="1650670"/>
            <a:ext cx="2142909" cy="214290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656337" y="4565104"/>
            <a:ext cx="2142909" cy="214290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039765" y="2092262"/>
            <a:ext cx="1090234" cy="1259724"/>
          </a:xfrm>
          <a:custGeom>
            <a:avLst/>
            <a:gdLst/>
            <a:ahLst/>
            <a:cxnLst/>
            <a:rect l="l" t="t" r="r" b="b"/>
            <a:pathLst>
              <a:path w="1090234" h="1259724">
                <a:moveTo>
                  <a:pt x="0" y="0"/>
                </a:moveTo>
                <a:lnTo>
                  <a:pt x="1090234" y="0"/>
                </a:lnTo>
                <a:lnTo>
                  <a:pt x="1090234" y="1259724"/>
                </a:lnTo>
                <a:lnTo>
                  <a:pt x="0" y="125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80143" y="4998901"/>
            <a:ext cx="895297" cy="1275315"/>
          </a:xfrm>
          <a:custGeom>
            <a:avLst/>
            <a:gdLst/>
            <a:ahLst/>
            <a:cxnLst/>
            <a:rect l="l" t="t" r="r" b="b"/>
            <a:pathLst>
              <a:path w="895297" h="1275315">
                <a:moveTo>
                  <a:pt x="0" y="0"/>
                </a:moveTo>
                <a:lnTo>
                  <a:pt x="895297" y="0"/>
                </a:lnTo>
                <a:lnTo>
                  <a:pt x="895297" y="1275315"/>
                </a:lnTo>
                <a:lnTo>
                  <a:pt x="0" y="1275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9929515" y="4909314"/>
            <a:ext cx="1024917" cy="1364901"/>
          </a:xfrm>
          <a:custGeom>
            <a:avLst/>
            <a:gdLst/>
            <a:ahLst/>
            <a:cxnLst/>
            <a:rect l="l" t="t" r="r" b="b"/>
            <a:pathLst>
              <a:path w="1024917" h="1364901">
                <a:moveTo>
                  <a:pt x="0" y="0"/>
                </a:moveTo>
                <a:lnTo>
                  <a:pt x="1024917" y="0"/>
                </a:lnTo>
                <a:lnTo>
                  <a:pt x="1024917" y="1364902"/>
                </a:lnTo>
                <a:lnTo>
                  <a:pt x="0" y="13649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1028700" y="1545895"/>
            <a:ext cx="7734292" cy="68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8"/>
              </a:lnSpc>
              <a:spcBef>
                <a:spcPct val="0"/>
              </a:spcBef>
            </a:pPr>
            <a:r>
              <a:rPr lang="en-US" sz="5699" b="1" u="sng" strike="noStrike">
                <a:solidFill>
                  <a:srgbClr val="FFCB05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Pesquisa de satisfação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2763" y="2933653"/>
            <a:ext cx="6802375" cy="5826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9"/>
              </a:lnSpc>
            </a:pPr>
            <a:r>
              <a:rPr lang="en-US" sz="19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 Ouvidoria emprega uma pesquisa de satisfação estruturada para coletar avaliações de 1 a 5 relacionadas ao atendimento prestado aos clientes. </a:t>
            </a:r>
          </a:p>
          <a:p>
            <a:pPr algn="l">
              <a:lnSpc>
                <a:spcPts val="3099"/>
              </a:lnSpc>
            </a:pPr>
            <a:endParaRPr lang="en-US" sz="19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3099"/>
              </a:lnSpc>
            </a:pPr>
            <a:r>
              <a:rPr lang="en-US" sz="19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Tais avaliações são obtidas por meio de e-mails e levam em consideração a qualidade do atendimento e a satisfação do cliente com a solução apresentada. Os resultados diários são usados para implementar melhorias contínuas. </a:t>
            </a:r>
          </a:p>
          <a:p>
            <a:pPr algn="l">
              <a:lnSpc>
                <a:spcPts val="3099"/>
              </a:lnSpc>
            </a:pPr>
            <a:endParaRPr lang="en-US" sz="19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3099"/>
              </a:lnSpc>
            </a:pPr>
            <a:r>
              <a:rPr lang="en-US" sz="19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Atualmente, a pesquisa de satisfação apresenta uma pontuação de 2,7. Vale ressaltar que, essa nota é referente apenas as demanda que foram avaliadas. </a:t>
            </a:r>
          </a:p>
          <a:p>
            <a:pPr algn="l">
              <a:lnSpc>
                <a:spcPts val="3099"/>
              </a:lnSpc>
            </a:pPr>
            <a:endParaRPr lang="en-US" sz="19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817227" y="9535742"/>
            <a:ext cx="4470773" cy="751258"/>
          </a:xfrm>
          <a:custGeom>
            <a:avLst/>
            <a:gdLst/>
            <a:ahLst/>
            <a:cxnLst/>
            <a:rect l="l" t="t" r="r" b="b"/>
            <a:pathLst>
              <a:path w="4470773" h="751258">
                <a:moveTo>
                  <a:pt x="0" y="0"/>
                </a:moveTo>
                <a:lnTo>
                  <a:pt x="4470773" y="0"/>
                </a:lnTo>
                <a:lnTo>
                  <a:pt x="4470773" y="751258"/>
                </a:lnTo>
                <a:lnTo>
                  <a:pt x="0" y="7512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42443" y="-594596"/>
            <a:ext cx="9757415" cy="10632532"/>
          </a:xfrm>
          <a:custGeom>
            <a:avLst/>
            <a:gdLst/>
            <a:ahLst/>
            <a:cxnLst/>
            <a:rect l="l" t="t" r="r" b="b"/>
            <a:pathLst>
              <a:path w="9757415" h="10632532">
                <a:moveTo>
                  <a:pt x="0" y="0"/>
                </a:moveTo>
                <a:lnTo>
                  <a:pt x="9757415" y="0"/>
                </a:lnTo>
                <a:lnTo>
                  <a:pt x="9757415" y="10632532"/>
                </a:lnTo>
                <a:lnTo>
                  <a:pt x="0" y="10632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2000"/>
            </a:blip>
            <a:stretch>
              <a:fillRect l="-26489" r="-26140" b="-72794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2443" y="-594596"/>
            <a:ext cx="9757415" cy="10632532"/>
          </a:xfrm>
          <a:custGeom>
            <a:avLst/>
            <a:gdLst/>
            <a:ahLst/>
            <a:cxnLst/>
            <a:rect l="l" t="t" r="r" b="b"/>
            <a:pathLst>
              <a:path w="9757415" h="10632532">
                <a:moveTo>
                  <a:pt x="0" y="0"/>
                </a:moveTo>
                <a:lnTo>
                  <a:pt x="9757415" y="0"/>
                </a:lnTo>
                <a:lnTo>
                  <a:pt x="9757415" y="10632532"/>
                </a:lnTo>
                <a:lnTo>
                  <a:pt x="0" y="106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6489" r="-26140" b="-727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8631" y="847913"/>
            <a:ext cx="8687755" cy="8687755"/>
            <a:chOff x="0" y="0"/>
            <a:chExt cx="2288133" cy="2288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8133" cy="2288133"/>
            </a:xfrm>
            <a:custGeom>
              <a:avLst/>
              <a:gdLst/>
              <a:ahLst/>
              <a:cxnLst/>
              <a:rect l="l" t="t" r="r" b="b"/>
              <a:pathLst>
                <a:path w="2288133" h="2288133">
                  <a:moveTo>
                    <a:pt x="0" y="0"/>
                  </a:moveTo>
                  <a:lnTo>
                    <a:pt x="2288133" y="0"/>
                  </a:lnTo>
                  <a:lnTo>
                    <a:pt x="2288133" y="2288133"/>
                  </a:lnTo>
                  <a:lnTo>
                    <a:pt x="0" y="22881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88133" cy="2326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01662" y="1399071"/>
            <a:ext cx="995346" cy="135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12"/>
              </a:lnSpc>
              <a:spcBef>
                <a:spcPct val="0"/>
              </a:spcBef>
            </a:pPr>
            <a:r>
              <a:rPr lang="en-US" sz="9600" b="1" u="none" strike="noStrike">
                <a:solidFill>
                  <a:srgbClr val="00366C"/>
                </a:solidFill>
                <a:latin typeface="Telegraf Bold"/>
                <a:ea typeface="Telegraf Bold"/>
                <a:cs typeface="Telegraf Bold"/>
                <a:sym typeface="Telegraf Bold"/>
              </a:rPr>
              <a:t>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77229" y="8193056"/>
            <a:ext cx="995346" cy="135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12"/>
              </a:lnSpc>
              <a:spcBef>
                <a:spcPct val="0"/>
              </a:spcBef>
            </a:pPr>
            <a:r>
              <a:rPr lang="en-US" sz="9600" b="1" u="none" strike="noStrike">
                <a:solidFill>
                  <a:srgbClr val="00366C"/>
                </a:solidFill>
                <a:latin typeface="Telegraf Bold"/>
                <a:ea typeface="Telegraf Bold"/>
                <a:cs typeface="Telegraf Bold"/>
                <a:sym typeface="Telegraf Bold"/>
              </a:rPr>
              <a:t>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01662" y="2832009"/>
            <a:ext cx="6475567" cy="419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3"/>
              </a:lnSpc>
            </a:pPr>
            <a:r>
              <a:rPr lang="en-US" sz="4199" b="1">
                <a:solidFill>
                  <a:srgbClr val="00366C"/>
                </a:solidFill>
                <a:latin typeface="Telegraf Bold"/>
                <a:ea typeface="Telegraf Bold"/>
                <a:cs typeface="Telegraf Bold"/>
                <a:sym typeface="Telegraf Bold"/>
              </a:rPr>
              <a:t>A reputação é mais do que somente a imagem. Ela é uma construção feita ao longo dos anos, e é composta pela percepção que os vários públicos têm da empresa.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50188" y="3592339"/>
            <a:ext cx="5798646" cy="285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sz="3328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A reputação é um componente fundamental para estabelecer a confiança e a credibilidade da empresa. O Grupo Zema valoriza e preocupa com seu cliente!!!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24723" y="9549797"/>
            <a:ext cx="3752497" cy="630561"/>
          </a:xfrm>
          <a:custGeom>
            <a:avLst/>
            <a:gdLst/>
            <a:ahLst/>
            <a:cxnLst/>
            <a:rect l="l" t="t" r="r" b="b"/>
            <a:pathLst>
              <a:path w="3752497" h="630561">
                <a:moveTo>
                  <a:pt x="0" y="0"/>
                </a:moveTo>
                <a:lnTo>
                  <a:pt x="3752496" y="0"/>
                </a:lnTo>
                <a:lnTo>
                  <a:pt x="3752496" y="630560"/>
                </a:lnTo>
                <a:lnTo>
                  <a:pt x="0" y="630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0918" y="-905011"/>
            <a:ext cx="9757415" cy="10632532"/>
          </a:xfrm>
          <a:custGeom>
            <a:avLst/>
            <a:gdLst/>
            <a:ahLst/>
            <a:cxnLst/>
            <a:rect l="l" t="t" r="r" b="b"/>
            <a:pathLst>
              <a:path w="9757415" h="10632532">
                <a:moveTo>
                  <a:pt x="0" y="0"/>
                </a:moveTo>
                <a:lnTo>
                  <a:pt x="9757415" y="0"/>
                </a:lnTo>
                <a:lnTo>
                  <a:pt x="9757415" y="10632532"/>
                </a:lnTo>
                <a:lnTo>
                  <a:pt x="0" y="106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-26489" r="-26140" b="-72794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298667" y="2405634"/>
            <a:ext cx="3962400" cy="9525"/>
          </a:xfrm>
          <a:prstGeom prst="line">
            <a:avLst/>
          </a:prstGeom>
          <a:ln w="9525" cap="flat">
            <a:solidFill>
              <a:srgbClr val="FFCD1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584917" y="2396109"/>
            <a:ext cx="3964708" cy="9525"/>
          </a:xfrm>
          <a:prstGeom prst="line">
            <a:avLst/>
          </a:prstGeom>
          <a:ln w="9525" cap="flat">
            <a:solidFill>
              <a:srgbClr val="FFCD1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9873475" y="2386584"/>
            <a:ext cx="3800475" cy="9525"/>
          </a:xfrm>
          <a:prstGeom prst="line">
            <a:avLst/>
          </a:prstGeom>
          <a:ln w="9525" cap="flat">
            <a:solidFill>
              <a:srgbClr val="FFCD1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3997800" y="2386584"/>
            <a:ext cx="3205308" cy="0"/>
          </a:xfrm>
          <a:prstGeom prst="line">
            <a:avLst/>
          </a:prstGeom>
          <a:ln w="9525" cap="flat">
            <a:solidFill>
              <a:srgbClr val="FFCD1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5934935" y="2867406"/>
            <a:ext cx="3264672" cy="5819394"/>
            <a:chOff x="0" y="0"/>
            <a:chExt cx="4352896" cy="7759192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4352896" cy="1266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CD15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Capacitação Continua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617472"/>
              <a:ext cx="4352896" cy="6141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trike="noStrike">
                  <a:solidFill>
                    <a:srgbClr val="F1EEEE"/>
                  </a:solidFill>
                  <a:latin typeface="Telegraf"/>
                  <a:ea typeface="Telegraf"/>
                  <a:cs typeface="Telegraf"/>
                  <a:sym typeface="Telegraf"/>
                </a:rPr>
                <a:t>Realizamos treinamentos periódicos para manter a equipe atualizada, garantindo atendimento de alta qualidade e alinhado às tendências do mercado.</a:t>
              </a:r>
            </a:p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 u="none" strike="noStrike">
                <a:solidFill>
                  <a:srgbClr val="F1EEEE"/>
                </a:solidFill>
                <a:latin typeface="Telegraf"/>
                <a:ea typeface="Telegraf"/>
                <a:cs typeface="Telegraf"/>
                <a:sym typeface="Telegraf"/>
              </a:endParaRPr>
            </a:p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 u="none" strike="noStrike">
                <a:solidFill>
                  <a:srgbClr val="F1EEEE"/>
                </a:solidFill>
                <a:latin typeface="Telegraf"/>
                <a:ea typeface="Telegraf"/>
                <a:cs typeface="Telegraf"/>
                <a:sym typeface="Telegraf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28074" y="2867406"/>
            <a:ext cx="3103585" cy="4981194"/>
            <a:chOff x="0" y="0"/>
            <a:chExt cx="4138113" cy="664159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4138113" cy="1266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CD15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Análise de Indicadores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617472"/>
              <a:ext cx="4138113" cy="5024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F1EEEE"/>
                  </a:solidFill>
                  <a:latin typeface="Telegraf"/>
                  <a:ea typeface="Telegraf"/>
                  <a:cs typeface="Telegraf"/>
                  <a:sym typeface="Telegraf"/>
                </a:rPr>
                <a:t>Coletamos e analisamos dados dos atendimentos, gerando relatórios mensais aprimorados para garantir excelência e confiabilidade.</a:t>
              </a:r>
            </a:p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>
                <a:solidFill>
                  <a:srgbClr val="F1EEEE"/>
                </a:solidFill>
                <a:latin typeface="Telegraf"/>
                <a:ea typeface="Telegraf"/>
                <a:cs typeface="Telegraf"/>
                <a:sym typeface="Telegraf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25900" y="2867406"/>
            <a:ext cx="3103585" cy="5743194"/>
            <a:chOff x="0" y="0"/>
            <a:chExt cx="4138113" cy="765759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4138113" cy="2273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>
                  <a:solidFill>
                    <a:srgbClr val="FFCD15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Ação Rápida e Eficiente em Situações Críticas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633472"/>
              <a:ext cx="4138113" cy="5024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FCFAF9"/>
                  </a:solidFill>
                  <a:latin typeface="Telegraf"/>
                  <a:ea typeface="Telegraf"/>
                  <a:cs typeface="Telegraf"/>
                  <a:sym typeface="Telegraf"/>
                </a:rPr>
                <a:t>A Ouvidoria se destaca na gestão de crises ao resolver rapidamente conflitos de clientes com planos de ação eficazes e mínimas interrupções.</a:t>
              </a:r>
            </a:p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>
                <a:solidFill>
                  <a:srgbClr val="FCFAF9"/>
                </a:solidFill>
                <a:latin typeface="Telegraf"/>
                <a:ea typeface="Telegraf"/>
                <a:cs typeface="Telegraf"/>
                <a:sym typeface="Telegraf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209598" y="2867406"/>
            <a:ext cx="3103585" cy="6581394"/>
            <a:chOff x="0" y="0"/>
            <a:chExt cx="4138113" cy="877519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38100"/>
              <a:ext cx="4138113" cy="2273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u="none" strike="noStrike">
                  <a:solidFill>
                    <a:srgbClr val="FFCD15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Processos de Auditoria Interna e Conformidade Legal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633472"/>
              <a:ext cx="4138113" cy="6141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FCFAF9"/>
                  </a:solidFill>
                  <a:latin typeface="Telegraf"/>
                  <a:ea typeface="Telegraf"/>
                  <a:cs typeface="Telegraf"/>
                  <a:sym typeface="Telegraf"/>
                </a:rPr>
                <a:t>A Ouvidoria assegura conformidade legal e regulatória, auditando e controlando processos para garantir qualidade, ética e transparência no atendimento e resolução de demandas.</a:t>
              </a:r>
            </a:p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>
                <a:solidFill>
                  <a:srgbClr val="FCFAF9"/>
                </a:solidFill>
                <a:latin typeface="Telegraf"/>
                <a:ea typeface="Telegraf"/>
                <a:cs typeface="Telegraf"/>
                <a:sym typeface="Telegraf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028700" y="1038225"/>
            <a:ext cx="16230600" cy="0"/>
          </a:xfrm>
          <a:prstGeom prst="line">
            <a:avLst/>
          </a:prstGeom>
          <a:ln w="9525" cap="flat">
            <a:solidFill>
              <a:srgbClr val="003C6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708957" y="2062734"/>
            <a:ext cx="666692" cy="7195566"/>
            <a:chOff x="0" y="0"/>
            <a:chExt cx="888922" cy="95940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888922" cy="888922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D15"/>
              </a:solidFill>
            </p:spPr>
          </p:sp>
        </p:grpSp>
        <p:sp>
          <p:nvSpPr>
            <p:cNvPr id="23" name="AutoShape 23"/>
            <p:cNvSpPr/>
            <p:nvPr/>
          </p:nvSpPr>
          <p:spPr>
            <a:xfrm>
              <a:off x="431389" y="810488"/>
              <a:ext cx="0" cy="8783600"/>
            </a:xfrm>
            <a:prstGeom prst="line">
              <a:avLst/>
            </a:prstGeom>
            <a:ln w="26145" cap="flat">
              <a:solidFill>
                <a:srgbClr val="FFCD15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4946163" y="2062285"/>
            <a:ext cx="664922" cy="7196015"/>
            <a:chOff x="0" y="0"/>
            <a:chExt cx="886562" cy="959468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886562" cy="886562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D15"/>
              </a:solidFill>
            </p:spPr>
          </p:sp>
        </p:grpSp>
        <p:sp>
          <p:nvSpPr>
            <p:cNvPr id="27" name="AutoShape 27"/>
            <p:cNvSpPr/>
            <p:nvPr/>
          </p:nvSpPr>
          <p:spPr>
            <a:xfrm>
              <a:off x="456319" y="834411"/>
              <a:ext cx="0" cy="8760276"/>
            </a:xfrm>
            <a:prstGeom prst="line">
              <a:avLst/>
            </a:prstGeom>
            <a:ln w="26075" cap="flat">
              <a:solidFill>
                <a:srgbClr val="FFCD15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9219922" y="2062734"/>
            <a:ext cx="663078" cy="7195566"/>
            <a:chOff x="0" y="0"/>
            <a:chExt cx="884104" cy="9594088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884104" cy="88410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D15"/>
              </a:solidFill>
            </p:spPr>
          </p:sp>
        </p:grpSp>
        <p:sp>
          <p:nvSpPr>
            <p:cNvPr id="31" name="AutoShape 31"/>
            <p:cNvSpPr/>
            <p:nvPr/>
          </p:nvSpPr>
          <p:spPr>
            <a:xfrm>
              <a:off x="442052" y="858101"/>
              <a:ext cx="0" cy="8735987"/>
            </a:xfrm>
            <a:prstGeom prst="line">
              <a:avLst/>
            </a:prstGeom>
            <a:ln w="26003" cap="flat">
              <a:solidFill>
                <a:srgbClr val="FFCD15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3340965" y="2053209"/>
            <a:ext cx="656835" cy="7205091"/>
            <a:chOff x="0" y="0"/>
            <a:chExt cx="875780" cy="960678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875780" cy="875780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D15"/>
              </a:solidFill>
            </p:spPr>
          </p:sp>
        </p:grpSp>
        <p:sp>
          <p:nvSpPr>
            <p:cNvPr id="35" name="AutoShape 35"/>
            <p:cNvSpPr/>
            <p:nvPr/>
          </p:nvSpPr>
          <p:spPr>
            <a:xfrm>
              <a:off x="425011" y="953054"/>
              <a:ext cx="0" cy="8653734"/>
            </a:xfrm>
            <a:prstGeom prst="line">
              <a:avLst/>
            </a:prstGeom>
            <a:ln w="25758" cap="flat">
              <a:solidFill>
                <a:srgbClr val="FFCD15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6" name="Freeform 36"/>
          <p:cNvSpPr/>
          <p:nvPr/>
        </p:nvSpPr>
        <p:spPr>
          <a:xfrm>
            <a:off x="1047798" y="575618"/>
            <a:ext cx="453082" cy="453082"/>
          </a:xfrm>
          <a:custGeom>
            <a:avLst/>
            <a:gdLst/>
            <a:ahLst/>
            <a:cxnLst/>
            <a:rect l="l" t="t" r="r" b="b"/>
            <a:pathLst>
              <a:path w="453082" h="453082">
                <a:moveTo>
                  <a:pt x="0" y="0"/>
                </a:moveTo>
                <a:lnTo>
                  <a:pt x="453082" y="0"/>
                </a:lnTo>
                <a:lnTo>
                  <a:pt x="453082" y="453082"/>
                </a:lnTo>
                <a:lnTo>
                  <a:pt x="0" y="453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661421" y="438150"/>
            <a:ext cx="4862148" cy="92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b="1">
                <a:solidFill>
                  <a:srgbClr val="FEC800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CONSIDERAÇÕES</a:t>
            </a:r>
          </a:p>
          <a:p>
            <a:pPr algn="l">
              <a:lnSpc>
                <a:spcPts val="3599"/>
              </a:lnSpc>
            </a:pPr>
            <a:r>
              <a:rPr lang="en-US" sz="2999" b="1">
                <a:solidFill>
                  <a:srgbClr val="FEC800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FINAIS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239973" y="1057275"/>
            <a:ext cx="13407531" cy="78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699" i="1">
                <a:solidFill>
                  <a:srgbClr val="FFFFFF"/>
                </a:solidFill>
                <a:latin typeface="Titillium Web Italics"/>
                <a:ea typeface="Titillium Web Italics"/>
                <a:cs typeface="Titillium Web Italics"/>
                <a:sym typeface="Titillium Web Italics"/>
              </a:rPr>
              <a:t>A Zema entende que o cliente é nosso maior patrimônio e, por isso, vem desenvolvendo várias mudanças de</a:t>
            </a:r>
            <a:r>
              <a:rPr lang="en-US" sz="2699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US" sz="2699" i="1">
                <a:solidFill>
                  <a:srgbClr val="FFFFFF"/>
                </a:solidFill>
                <a:latin typeface="Titillium Web Italics"/>
                <a:ea typeface="Titillium Web Italics"/>
                <a:cs typeface="Titillium Web Italics"/>
                <a:sym typeface="Titillium Web Italics"/>
              </a:rPr>
              <a:t>processos para tornar o nosso atendimento ainda mais ágil e eficiente.</a:t>
            </a:r>
          </a:p>
        </p:txBody>
      </p:sp>
      <p:sp>
        <p:nvSpPr>
          <p:cNvPr id="39" name="Freeform 39"/>
          <p:cNvSpPr/>
          <p:nvPr/>
        </p:nvSpPr>
        <p:spPr>
          <a:xfrm>
            <a:off x="14428333" y="9525947"/>
            <a:ext cx="3859657" cy="648568"/>
          </a:xfrm>
          <a:custGeom>
            <a:avLst/>
            <a:gdLst/>
            <a:ahLst/>
            <a:cxnLst/>
            <a:rect l="l" t="t" r="r" b="b"/>
            <a:pathLst>
              <a:path w="3859657" h="648568">
                <a:moveTo>
                  <a:pt x="0" y="0"/>
                </a:moveTo>
                <a:lnTo>
                  <a:pt x="3859657" y="0"/>
                </a:lnTo>
                <a:lnTo>
                  <a:pt x="3859657" y="648567"/>
                </a:lnTo>
                <a:lnTo>
                  <a:pt x="0" y="648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6864" y="1444637"/>
            <a:ext cx="285572" cy="285572"/>
            <a:chOff x="0" y="0"/>
            <a:chExt cx="75212" cy="752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2" cy="75212"/>
            </a:xfrm>
            <a:custGeom>
              <a:avLst/>
              <a:gdLst/>
              <a:ahLst/>
              <a:cxnLst/>
              <a:rect l="l" t="t" r="r" b="b"/>
              <a:pathLst>
                <a:path w="75212" h="75212">
                  <a:moveTo>
                    <a:pt x="0" y="0"/>
                  </a:moveTo>
                  <a:lnTo>
                    <a:pt x="75212" y="0"/>
                  </a:lnTo>
                  <a:lnTo>
                    <a:pt x="75212" y="75212"/>
                  </a:lnTo>
                  <a:lnTo>
                    <a:pt x="0" y="752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5212" cy="113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360994" y="1568373"/>
            <a:ext cx="14406506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28700" y="7853684"/>
            <a:ext cx="10026072" cy="140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36"/>
              </a:lnSpc>
            </a:pPr>
            <a:r>
              <a:rPr lang="en-US" sz="9934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Obrigado!</a:t>
            </a:r>
          </a:p>
        </p:txBody>
      </p:sp>
      <p:sp>
        <p:nvSpPr>
          <p:cNvPr id="7" name="Freeform 7"/>
          <p:cNvSpPr/>
          <p:nvPr/>
        </p:nvSpPr>
        <p:spPr>
          <a:xfrm>
            <a:off x="3505762" y="4180802"/>
            <a:ext cx="11458128" cy="1925396"/>
          </a:xfrm>
          <a:custGeom>
            <a:avLst/>
            <a:gdLst/>
            <a:ahLst/>
            <a:cxnLst/>
            <a:rect l="l" t="t" r="r" b="b"/>
            <a:pathLst>
              <a:path w="11458128" h="1925396">
                <a:moveTo>
                  <a:pt x="0" y="0"/>
                </a:moveTo>
                <a:lnTo>
                  <a:pt x="11458128" y="0"/>
                </a:lnTo>
                <a:lnTo>
                  <a:pt x="11458128" y="1925396"/>
                </a:lnTo>
                <a:lnTo>
                  <a:pt x="0" y="192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69" b="-1276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33450" y="2314575"/>
            <a:ext cx="8204662" cy="565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O Grupo Zema possui uma gestão empresarial pautada em valores como ética,  equilíbrio, humildade, meritocracia, empreendedorismo 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e estabilidade financeira,  nunca se esquecendo de sua responsabilidade social e preocupação pelas futuras  gerações. </a:t>
            </a:r>
          </a:p>
          <a:p>
            <a:pPr algn="l">
              <a:lnSpc>
                <a:spcPts val="2519"/>
              </a:lnSpc>
            </a:pPr>
            <a:endParaRPr lang="en-US" sz="2099">
              <a:solidFill>
                <a:srgbClr val="00448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Contamos com a tradição e credibilidade de uma empresa familiar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 100 anos de atuação no mercado, sempre focada em um 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excelente atendimento aos  clientes, de forma ágil e prática. </a:t>
            </a:r>
          </a:p>
          <a:p>
            <a:pPr algn="l">
              <a:lnSpc>
                <a:spcPts val="2519"/>
              </a:lnSpc>
            </a:pPr>
            <a:endParaRPr lang="en-US" sz="2099">
              <a:solidFill>
                <a:srgbClr val="00448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A valorização de seus colaboradores faz com que a  Zema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esteja entre as melhores empresas para se trabalhar. </a:t>
            </a:r>
          </a:p>
          <a:p>
            <a:pPr algn="l">
              <a:lnSpc>
                <a:spcPts val="2519"/>
              </a:lnSpc>
            </a:pPr>
            <a:endParaRPr lang="en-US" sz="2099">
              <a:solidFill>
                <a:srgbClr val="00448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Alinhada cada vez mais  com seus parceiros e fornecedores, 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a Zema busca uma contínua evolução de práticas  de gestão 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e governança, sempre com o objetivo de garantir sucessivos 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avanços e um  crescimento sustentável.”</a:t>
            </a:r>
          </a:p>
          <a:p>
            <a:pPr algn="r">
              <a:lnSpc>
                <a:spcPts val="2519"/>
              </a:lnSpc>
            </a:pPr>
            <a:r>
              <a:rPr lang="en-US" sz="2099" b="1">
                <a:solidFill>
                  <a:srgbClr val="000000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Romero Zema</a:t>
            </a:r>
          </a:p>
          <a:p>
            <a:pPr algn="r">
              <a:lnSpc>
                <a:spcPts val="2519"/>
              </a:lnSpc>
            </a:pPr>
            <a:r>
              <a:rPr lang="en-US" sz="2099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Presidente do Grupo Zema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63386" y="1345805"/>
            <a:ext cx="7144791" cy="56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 PALAVRA DO CEO GRUPO ZEMA</a:t>
            </a:r>
          </a:p>
        </p:txBody>
      </p:sp>
      <p:sp>
        <p:nvSpPr>
          <p:cNvPr id="5" name="Freeform 5"/>
          <p:cNvSpPr/>
          <p:nvPr/>
        </p:nvSpPr>
        <p:spPr>
          <a:xfrm>
            <a:off x="12898930" y="9258300"/>
            <a:ext cx="5011567" cy="682509"/>
          </a:xfrm>
          <a:custGeom>
            <a:avLst/>
            <a:gdLst/>
            <a:ahLst/>
            <a:cxnLst/>
            <a:rect l="l" t="t" r="r" b="b"/>
            <a:pathLst>
              <a:path w="5011567" h="682509">
                <a:moveTo>
                  <a:pt x="0" y="0"/>
                </a:moveTo>
                <a:lnTo>
                  <a:pt x="5011567" y="0"/>
                </a:lnTo>
                <a:lnTo>
                  <a:pt x="5011567" y="682509"/>
                </a:lnTo>
                <a:lnTo>
                  <a:pt x="0" y="682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1084" y="-469103"/>
            <a:ext cx="12826916" cy="11151501"/>
            <a:chOff x="0" y="0"/>
            <a:chExt cx="3378282" cy="29370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78283" cy="2937021"/>
            </a:xfrm>
            <a:custGeom>
              <a:avLst/>
              <a:gdLst/>
              <a:ahLst/>
              <a:cxnLst/>
              <a:rect l="l" t="t" r="r" b="b"/>
              <a:pathLst>
                <a:path w="3378283" h="2937021">
                  <a:moveTo>
                    <a:pt x="30178" y="0"/>
                  </a:moveTo>
                  <a:lnTo>
                    <a:pt x="3348104" y="0"/>
                  </a:lnTo>
                  <a:cubicBezTo>
                    <a:pt x="3364771" y="0"/>
                    <a:pt x="3378283" y="13511"/>
                    <a:pt x="3378283" y="30178"/>
                  </a:cubicBezTo>
                  <a:lnTo>
                    <a:pt x="3378283" y="2906843"/>
                  </a:lnTo>
                  <a:cubicBezTo>
                    <a:pt x="3378283" y="2914846"/>
                    <a:pt x="3375103" y="2922522"/>
                    <a:pt x="3369444" y="2928182"/>
                  </a:cubicBezTo>
                  <a:cubicBezTo>
                    <a:pt x="3363784" y="2933841"/>
                    <a:pt x="3356108" y="2937021"/>
                    <a:pt x="3348104" y="2937021"/>
                  </a:cubicBezTo>
                  <a:lnTo>
                    <a:pt x="30178" y="2937021"/>
                  </a:lnTo>
                  <a:cubicBezTo>
                    <a:pt x="13511" y="2937021"/>
                    <a:pt x="0" y="2923510"/>
                    <a:pt x="0" y="2906843"/>
                  </a:cubicBezTo>
                  <a:lnTo>
                    <a:pt x="0" y="30178"/>
                  </a:lnTo>
                  <a:cubicBezTo>
                    <a:pt x="0" y="13511"/>
                    <a:pt x="13511" y="0"/>
                    <a:pt x="30178" y="0"/>
                  </a:cubicBezTo>
                  <a:close/>
                </a:path>
              </a:pathLst>
            </a:custGeom>
            <a:solidFill>
              <a:srgbClr val="003C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3378282" cy="3032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876879" y="9671634"/>
            <a:ext cx="3105509" cy="1028700"/>
          </a:xfrm>
          <a:custGeom>
            <a:avLst/>
            <a:gdLst/>
            <a:ahLst/>
            <a:cxnLst/>
            <a:rect l="l" t="t" r="r" b="b"/>
            <a:pathLst>
              <a:path w="3105509" h="1028700">
                <a:moveTo>
                  <a:pt x="0" y="0"/>
                </a:moveTo>
                <a:lnTo>
                  <a:pt x="3105509" y="0"/>
                </a:lnTo>
                <a:lnTo>
                  <a:pt x="310550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077359" y="-3060877"/>
            <a:ext cx="6106059" cy="6106059"/>
          </a:xfrm>
          <a:custGeom>
            <a:avLst/>
            <a:gdLst/>
            <a:ahLst/>
            <a:cxnLst/>
            <a:rect l="l" t="t" r="r" b="b"/>
            <a:pathLst>
              <a:path w="6106059" h="6106059">
                <a:moveTo>
                  <a:pt x="6106059" y="0"/>
                </a:moveTo>
                <a:lnTo>
                  <a:pt x="0" y="0"/>
                </a:lnTo>
                <a:lnTo>
                  <a:pt x="0" y="6106059"/>
                </a:lnTo>
                <a:lnTo>
                  <a:pt x="6106059" y="6106059"/>
                </a:lnTo>
                <a:lnTo>
                  <a:pt x="61060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7022140" y="9164821"/>
            <a:ext cx="2042325" cy="2042325"/>
          </a:xfrm>
          <a:custGeom>
            <a:avLst/>
            <a:gdLst/>
            <a:ahLst/>
            <a:cxnLst/>
            <a:rect l="l" t="t" r="r" b="b"/>
            <a:pathLst>
              <a:path w="2042325" h="2042325">
                <a:moveTo>
                  <a:pt x="2042326" y="0"/>
                </a:moveTo>
                <a:lnTo>
                  <a:pt x="0" y="0"/>
                </a:lnTo>
                <a:lnTo>
                  <a:pt x="0" y="2042325"/>
                </a:lnTo>
                <a:lnTo>
                  <a:pt x="2042326" y="2042325"/>
                </a:lnTo>
                <a:lnTo>
                  <a:pt x="20423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67320" y="961432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26336" y="777476"/>
            <a:ext cx="1620800" cy="502448"/>
          </a:xfrm>
          <a:custGeom>
            <a:avLst/>
            <a:gdLst/>
            <a:ahLst/>
            <a:cxnLst/>
            <a:rect l="l" t="t" r="r" b="b"/>
            <a:pathLst>
              <a:path w="1620800" h="502448">
                <a:moveTo>
                  <a:pt x="0" y="0"/>
                </a:moveTo>
                <a:lnTo>
                  <a:pt x="1620801" y="0"/>
                </a:lnTo>
                <a:lnTo>
                  <a:pt x="1620801" y="502448"/>
                </a:lnTo>
                <a:lnTo>
                  <a:pt x="0" y="502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59300" y="-1043351"/>
            <a:ext cx="2761341" cy="2071006"/>
          </a:xfrm>
          <a:custGeom>
            <a:avLst/>
            <a:gdLst/>
            <a:ahLst/>
            <a:cxnLst/>
            <a:rect l="l" t="t" r="r" b="b"/>
            <a:pathLst>
              <a:path w="2761341" h="2071006">
                <a:moveTo>
                  <a:pt x="0" y="0"/>
                </a:moveTo>
                <a:lnTo>
                  <a:pt x="2761341" y="0"/>
                </a:lnTo>
                <a:lnTo>
                  <a:pt x="2761341" y="2071006"/>
                </a:lnTo>
                <a:lnTo>
                  <a:pt x="0" y="2071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9738" y="10030632"/>
            <a:ext cx="2186431" cy="901903"/>
          </a:xfrm>
          <a:custGeom>
            <a:avLst/>
            <a:gdLst/>
            <a:ahLst/>
            <a:cxnLst/>
            <a:rect l="l" t="t" r="r" b="b"/>
            <a:pathLst>
              <a:path w="2186431" h="901903">
                <a:moveTo>
                  <a:pt x="0" y="0"/>
                </a:moveTo>
                <a:lnTo>
                  <a:pt x="2186431" y="0"/>
                </a:lnTo>
                <a:lnTo>
                  <a:pt x="2186431" y="901902"/>
                </a:lnTo>
                <a:lnTo>
                  <a:pt x="0" y="9019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679124" y="3155090"/>
            <a:ext cx="7807280" cy="567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Fundada para atender às necessidades financeiras de seus clientes de maneira confiável e descomplicada, a Zema Financeira é o braço financeiro do Grupo Zema, um dos grupos empresariais mais sólidos do Brasil, com 100 anos de história, tradição e reconhecimento. 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Zema Financeira é uma instituição responsável, atuando como intermediária entre os clientes e uma variedade de serviços no mercado financeiro. Seguimos rigorosamente as regras e diretrizes estabelecidas pelo Banco Central, que supervisiona nossas operações e garante nossa conformidade com o Sistema Financeiro Nacional. 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Oferecemos uma ampla gama de opções, incluindo contas correntes, cartões de crédito, investimentos e empréstimos, de modo a atender às diversas necessidades e perfis de nossos clientes.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30047" y="1574718"/>
            <a:ext cx="8313953" cy="8222990"/>
            <a:chOff x="0" y="0"/>
            <a:chExt cx="11085270" cy="1096398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99288" cy="11114050"/>
            </a:xfrm>
            <a:custGeom>
              <a:avLst/>
              <a:gdLst/>
              <a:ahLst/>
              <a:cxnLst/>
              <a:rect l="l" t="t" r="r" b="b"/>
              <a:pathLst>
                <a:path w="8699288" h="11114050">
                  <a:moveTo>
                    <a:pt x="0" y="0"/>
                  </a:moveTo>
                  <a:lnTo>
                    <a:pt x="8699288" y="0"/>
                  </a:lnTo>
                  <a:lnTo>
                    <a:pt x="8699288" y="11114050"/>
                  </a:lnTo>
                  <a:lnTo>
                    <a:pt x="0" y="11114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436" r="-27427" b="-8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281323" y="6136629"/>
              <a:ext cx="1841626" cy="1140666"/>
            </a:xfrm>
            <a:custGeom>
              <a:avLst/>
              <a:gdLst/>
              <a:ahLst/>
              <a:cxnLst/>
              <a:rect l="l" t="t" r="r" b="b"/>
              <a:pathLst>
                <a:path w="1841626" h="1140666">
                  <a:moveTo>
                    <a:pt x="0" y="0"/>
                  </a:moveTo>
                  <a:lnTo>
                    <a:pt x="1841626" y="0"/>
                  </a:lnTo>
                  <a:lnTo>
                    <a:pt x="1841626" y="1140666"/>
                  </a:lnTo>
                  <a:lnTo>
                    <a:pt x="0" y="114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8058" t="-338647" r="-9337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126683">
              <a:off x="1709114" y="6746819"/>
              <a:ext cx="2269759" cy="2151264"/>
            </a:xfrm>
            <a:custGeom>
              <a:avLst/>
              <a:gdLst/>
              <a:ahLst/>
              <a:cxnLst/>
              <a:rect l="l" t="t" r="r" b="b"/>
              <a:pathLst>
                <a:path w="2269759" h="2151264">
                  <a:moveTo>
                    <a:pt x="0" y="0"/>
                  </a:moveTo>
                  <a:lnTo>
                    <a:pt x="2269760" y="0"/>
                  </a:lnTo>
                  <a:lnTo>
                    <a:pt x="2269760" y="2151264"/>
                  </a:lnTo>
                  <a:lnTo>
                    <a:pt x="0" y="2151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73646" t="-322499" r="-312887" b="-99999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2582764" y="9394795"/>
            <a:ext cx="4795516" cy="805827"/>
          </a:xfrm>
          <a:custGeom>
            <a:avLst/>
            <a:gdLst/>
            <a:ahLst/>
            <a:cxnLst/>
            <a:rect l="l" t="t" r="r" b="b"/>
            <a:pathLst>
              <a:path w="4795516" h="805827">
                <a:moveTo>
                  <a:pt x="0" y="0"/>
                </a:moveTo>
                <a:lnTo>
                  <a:pt x="4795515" y="0"/>
                </a:lnTo>
                <a:lnTo>
                  <a:pt x="4795515" y="805827"/>
                </a:lnTo>
                <a:lnTo>
                  <a:pt x="0" y="80582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679124" y="589690"/>
            <a:ext cx="7813642" cy="206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SÃO MAIS DE 383 MIL CLIENTES ATENDIDOS, E NOSSO COMPROMISSO COM A INOVAÇÃO NÃO PARA DE CRESCER!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13964"/>
          </a:xfrm>
          <a:custGeom>
            <a:avLst/>
            <a:gdLst/>
            <a:ahLst/>
            <a:cxnLst/>
            <a:rect l="l" t="t" r="r" b="b"/>
            <a:pathLst>
              <a:path w="18288000" h="10313964">
                <a:moveTo>
                  <a:pt x="0" y="0"/>
                </a:moveTo>
                <a:lnTo>
                  <a:pt x="18288000" y="0"/>
                </a:lnTo>
                <a:lnTo>
                  <a:pt x="18288000" y="10313964"/>
                </a:lnTo>
                <a:lnTo>
                  <a:pt x="0" y="10313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82631" y="4309535"/>
            <a:ext cx="1543050" cy="656693"/>
            <a:chOff x="0" y="0"/>
            <a:chExt cx="406400" cy="172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172956"/>
            </a:xfrm>
            <a:custGeom>
              <a:avLst/>
              <a:gdLst/>
              <a:ahLst/>
              <a:cxnLst/>
              <a:rect l="l" t="t" r="r" b="b"/>
              <a:pathLst>
                <a:path w="406400" h="172956">
                  <a:moveTo>
                    <a:pt x="0" y="0"/>
                  </a:moveTo>
                  <a:lnTo>
                    <a:pt x="406400" y="0"/>
                  </a:lnTo>
                  <a:lnTo>
                    <a:pt x="406400" y="172956"/>
                  </a:lnTo>
                  <a:lnTo>
                    <a:pt x="0" y="172956"/>
                  </a:lnTo>
                  <a:close/>
                </a:path>
              </a:pathLst>
            </a:custGeom>
            <a:solidFill>
              <a:srgbClr val="14A9E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06400" cy="230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2794" y="0"/>
            <a:ext cx="8715206" cy="10287000"/>
            <a:chOff x="0" y="0"/>
            <a:chExt cx="22953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5363" cy="2709333"/>
            </a:xfrm>
            <a:custGeom>
              <a:avLst/>
              <a:gdLst/>
              <a:ahLst/>
              <a:cxnLst/>
              <a:rect l="l" t="t" r="r" b="b"/>
              <a:pathLst>
                <a:path w="2295363" h="2709333">
                  <a:moveTo>
                    <a:pt x="0" y="0"/>
                  </a:moveTo>
                  <a:lnTo>
                    <a:pt x="2295363" y="0"/>
                  </a:lnTo>
                  <a:lnTo>
                    <a:pt x="22953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EC8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2295363" cy="2804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35183" y="816429"/>
            <a:ext cx="2186431" cy="901903"/>
          </a:xfrm>
          <a:custGeom>
            <a:avLst/>
            <a:gdLst/>
            <a:ahLst/>
            <a:cxnLst/>
            <a:rect l="l" t="t" r="r" b="b"/>
            <a:pathLst>
              <a:path w="2186431" h="901903">
                <a:moveTo>
                  <a:pt x="0" y="0"/>
                </a:moveTo>
                <a:lnTo>
                  <a:pt x="2186431" y="0"/>
                </a:lnTo>
                <a:lnTo>
                  <a:pt x="2186431" y="901902"/>
                </a:lnTo>
                <a:lnTo>
                  <a:pt x="0" y="90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6974436" y="0"/>
            <a:ext cx="2193080" cy="2419950"/>
          </a:xfrm>
          <a:custGeom>
            <a:avLst/>
            <a:gdLst/>
            <a:ahLst/>
            <a:cxnLst/>
            <a:rect l="l" t="t" r="r" b="b"/>
            <a:pathLst>
              <a:path w="2193080" h="2419950">
                <a:moveTo>
                  <a:pt x="0" y="0"/>
                </a:moveTo>
                <a:lnTo>
                  <a:pt x="2193080" y="0"/>
                </a:lnTo>
                <a:lnTo>
                  <a:pt x="2193080" y="2419950"/>
                </a:lnTo>
                <a:lnTo>
                  <a:pt x="0" y="2419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184652" y="1028700"/>
            <a:ext cx="13457967" cy="8229600"/>
            <a:chOff x="0" y="0"/>
            <a:chExt cx="3544485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44485" cy="2167467"/>
            </a:xfrm>
            <a:custGeom>
              <a:avLst/>
              <a:gdLst/>
              <a:ahLst/>
              <a:cxnLst/>
              <a:rect l="l" t="t" r="r" b="b"/>
              <a:pathLst>
                <a:path w="3544485" h="2167467">
                  <a:moveTo>
                    <a:pt x="28763" y="0"/>
                  </a:moveTo>
                  <a:lnTo>
                    <a:pt x="3515722" y="0"/>
                  </a:lnTo>
                  <a:cubicBezTo>
                    <a:pt x="3531607" y="0"/>
                    <a:pt x="3544485" y="12878"/>
                    <a:pt x="3544485" y="28763"/>
                  </a:cubicBezTo>
                  <a:lnTo>
                    <a:pt x="3544485" y="2138703"/>
                  </a:lnTo>
                  <a:cubicBezTo>
                    <a:pt x="3544485" y="2146332"/>
                    <a:pt x="3541455" y="2153648"/>
                    <a:pt x="3536061" y="2159042"/>
                  </a:cubicBezTo>
                  <a:cubicBezTo>
                    <a:pt x="3530666" y="2164436"/>
                    <a:pt x="3523350" y="2167467"/>
                    <a:pt x="3515722" y="2167467"/>
                  </a:cubicBezTo>
                  <a:lnTo>
                    <a:pt x="28763" y="2167467"/>
                  </a:lnTo>
                  <a:cubicBezTo>
                    <a:pt x="21135" y="2167467"/>
                    <a:pt x="13819" y="2164436"/>
                    <a:pt x="8425" y="2159042"/>
                  </a:cubicBezTo>
                  <a:cubicBezTo>
                    <a:pt x="3030" y="2153648"/>
                    <a:pt x="0" y="2146332"/>
                    <a:pt x="0" y="2138703"/>
                  </a:cubicBezTo>
                  <a:lnTo>
                    <a:pt x="0" y="28763"/>
                  </a:lnTo>
                  <a:cubicBezTo>
                    <a:pt x="0" y="21135"/>
                    <a:pt x="3030" y="13819"/>
                    <a:pt x="8425" y="8425"/>
                  </a:cubicBezTo>
                  <a:cubicBezTo>
                    <a:pt x="13819" y="3030"/>
                    <a:pt x="21135" y="0"/>
                    <a:pt x="28763" y="0"/>
                  </a:cubicBezTo>
                  <a:close/>
                </a:path>
              </a:pathLst>
            </a:custGeom>
            <a:solidFill>
              <a:srgbClr val="00448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3544485" cy="2262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81646" y="5804967"/>
            <a:ext cx="5388567" cy="1461248"/>
            <a:chOff x="0" y="0"/>
            <a:chExt cx="1419211" cy="3848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19211" cy="384856"/>
            </a:xfrm>
            <a:custGeom>
              <a:avLst/>
              <a:gdLst/>
              <a:ahLst/>
              <a:cxnLst/>
              <a:rect l="l" t="t" r="r" b="b"/>
              <a:pathLst>
                <a:path w="1419211" h="384856">
                  <a:moveTo>
                    <a:pt x="43102" y="0"/>
                  </a:moveTo>
                  <a:lnTo>
                    <a:pt x="1376109" y="0"/>
                  </a:lnTo>
                  <a:cubicBezTo>
                    <a:pt x="1387540" y="0"/>
                    <a:pt x="1398503" y="4541"/>
                    <a:pt x="1406587" y="12624"/>
                  </a:cubicBezTo>
                  <a:cubicBezTo>
                    <a:pt x="1414670" y="20707"/>
                    <a:pt x="1419211" y="31671"/>
                    <a:pt x="1419211" y="43102"/>
                  </a:cubicBezTo>
                  <a:lnTo>
                    <a:pt x="1419211" y="341754"/>
                  </a:lnTo>
                  <a:cubicBezTo>
                    <a:pt x="1419211" y="353185"/>
                    <a:pt x="1414670" y="364148"/>
                    <a:pt x="1406587" y="372231"/>
                  </a:cubicBezTo>
                  <a:cubicBezTo>
                    <a:pt x="1398503" y="380314"/>
                    <a:pt x="1387540" y="384856"/>
                    <a:pt x="1376109" y="384856"/>
                  </a:cubicBezTo>
                  <a:lnTo>
                    <a:pt x="43102" y="384856"/>
                  </a:lnTo>
                  <a:cubicBezTo>
                    <a:pt x="31671" y="384856"/>
                    <a:pt x="20707" y="380314"/>
                    <a:pt x="12624" y="372231"/>
                  </a:cubicBezTo>
                  <a:cubicBezTo>
                    <a:pt x="4541" y="364148"/>
                    <a:pt x="0" y="353185"/>
                    <a:pt x="0" y="341754"/>
                  </a:cubicBezTo>
                  <a:lnTo>
                    <a:pt x="0" y="43102"/>
                  </a:lnTo>
                  <a:cubicBezTo>
                    <a:pt x="0" y="31671"/>
                    <a:pt x="4541" y="20707"/>
                    <a:pt x="12624" y="12624"/>
                  </a:cubicBezTo>
                  <a:cubicBezTo>
                    <a:pt x="20707" y="4541"/>
                    <a:pt x="31671" y="0"/>
                    <a:pt x="43102" y="0"/>
                  </a:cubicBezTo>
                  <a:close/>
                </a:path>
              </a:pathLst>
            </a:custGeom>
            <a:solidFill>
              <a:srgbClr val="FFCD1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1419211" cy="480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784432" y="9164821"/>
            <a:ext cx="2042325" cy="2042325"/>
          </a:xfrm>
          <a:custGeom>
            <a:avLst/>
            <a:gdLst/>
            <a:ahLst/>
            <a:cxnLst/>
            <a:rect l="l" t="t" r="r" b="b"/>
            <a:pathLst>
              <a:path w="2042325" h="2042325">
                <a:moveTo>
                  <a:pt x="0" y="0"/>
                </a:moveTo>
                <a:lnTo>
                  <a:pt x="2042325" y="0"/>
                </a:lnTo>
                <a:lnTo>
                  <a:pt x="2042325" y="2042325"/>
                </a:lnTo>
                <a:lnTo>
                  <a:pt x="0" y="2042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410418" y="8837397"/>
            <a:ext cx="1620800" cy="502448"/>
          </a:xfrm>
          <a:custGeom>
            <a:avLst/>
            <a:gdLst/>
            <a:ahLst/>
            <a:cxnLst/>
            <a:rect l="l" t="t" r="r" b="b"/>
            <a:pathLst>
              <a:path w="1620800" h="502448">
                <a:moveTo>
                  <a:pt x="0" y="0"/>
                </a:moveTo>
                <a:lnTo>
                  <a:pt x="1620800" y="0"/>
                </a:lnTo>
                <a:lnTo>
                  <a:pt x="1620800" y="502448"/>
                </a:lnTo>
                <a:lnTo>
                  <a:pt x="0" y="502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62698">
            <a:off x="3310075" y="-1686055"/>
            <a:ext cx="2049662" cy="2049662"/>
          </a:xfrm>
          <a:custGeom>
            <a:avLst/>
            <a:gdLst/>
            <a:ahLst/>
            <a:cxnLst/>
            <a:rect l="l" t="t" r="r" b="b"/>
            <a:pathLst>
              <a:path w="2049662" h="2049662">
                <a:moveTo>
                  <a:pt x="0" y="0"/>
                </a:moveTo>
                <a:lnTo>
                  <a:pt x="2049662" y="0"/>
                </a:lnTo>
                <a:lnTo>
                  <a:pt x="2049662" y="2049662"/>
                </a:lnTo>
                <a:lnTo>
                  <a:pt x="0" y="20496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437252" y="2139695"/>
            <a:ext cx="506109" cy="506109"/>
          </a:xfrm>
          <a:custGeom>
            <a:avLst/>
            <a:gdLst/>
            <a:ahLst/>
            <a:cxnLst/>
            <a:rect l="l" t="t" r="r" b="b"/>
            <a:pathLst>
              <a:path w="506109" h="506109">
                <a:moveTo>
                  <a:pt x="0" y="0"/>
                </a:moveTo>
                <a:lnTo>
                  <a:pt x="506108" y="0"/>
                </a:lnTo>
                <a:lnTo>
                  <a:pt x="506108" y="506109"/>
                </a:lnTo>
                <a:lnTo>
                  <a:pt x="0" y="50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-1156750" y="-1156750"/>
            <a:ext cx="2153689" cy="2153689"/>
          </a:xfrm>
          <a:custGeom>
            <a:avLst/>
            <a:gdLst/>
            <a:ahLst/>
            <a:cxnLst/>
            <a:rect l="l" t="t" r="r" b="b"/>
            <a:pathLst>
              <a:path w="2153689" h="2153689">
                <a:moveTo>
                  <a:pt x="2153689" y="0"/>
                </a:moveTo>
                <a:lnTo>
                  <a:pt x="0" y="0"/>
                </a:lnTo>
                <a:lnTo>
                  <a:pt x="0" y="2153689"/>
                </a:lnTo>
                <a:lnTo>
                  <a:pt x="2153689" y="2153689"/>
                </a:lnTo>
                <a:lnTo>
                  <a:pt x="215368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90306" y="6382295"/>
            <a:ext cx="2761341" cy="2071006"/>
          </a:xfrm>
          <a:custGeom>
            <a:avLst/>
            <a:gdLst/>
            <a:ahLst/>
            <a:cxnLst/>
            <a:rect l="l" t="t" r="r" b="b"/>
            <a:pathLst>
              <a:path w="2761341" h="2071006">
                <a:moveTo>
                  <a:pt x="0" y="0"/>
                </a:moveTo>
                <a:lnTo>
                  <a:pt x="2761341" y="0"/>
                </a:lnTo>
                <a:lnTo>
                  <a:pt x="2761341" y="2071005"/>
                </a:lnTo>
                <a:lnTo>
                  <a:pt x="0" y="2071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62698" flipH="1">
            <a:off x="13750746" y="9776113"/>
            <a:ext cx="2049662" cy="2049662"/>
          </a:xfrm>
          <a:custGeom>
            <a:avLst/>
            <a:gdLst/>
            <a:ahLst/>
            <a:cxnLst/>
            <a:rect l="l" t="t" r="r" b="b"/>
            <a:pathLst>
              <a:path w="2049662" h="2049662">
                <a:moveTo>
                  <a:pt x="2049662" y="0"/>
                </a:moveTo>
                <a:lnTo>
                  <a:pt x="0" y="0"/>
                </a:lnTo>
                <a:lnTo>
                  <a:pt x="0" y="2049662"/>
                </a:lnTo>
                <a:lnTo>
                  <a:pt x="2049662" y="2049662"/>
                </a:lnTo>
                <a:lnTo>
                  <a:pt x="204966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399607" y="978689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84652" y="5695033"/>
            <a:ext cx="3555716" cy="3142364"/>
          </a:xfrm>
          <a:custGeom>
            <a:avLst/>
            <a:gdLst/>
            <a:ahLst/>
            <a:cxnLst/>
            <a:rect l="l" t="t" r="r" b="b"/>
            <a:pathLst>
              <a:path w="3555716" h="3142364">
                <a:moveTo>
                  <a:pt x="0" y="0"/>
                </a:moveTo>
                <a:lnTo>
                  <a:pt x="3555716" y="0"/>
                </a:lnTo>
                <a:lnTo>
                  <a:pt x="3555716" y="3142364"/>
                </a:lnTo>
                <a:lnTo>
                  <a:pt x="0" y="314236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28700" y="2139695"/>
            <a:ext cx="7159757" cy="6007610"/>
            <a:chOff x="0" y="0"/>
            <a:chExt cx="1109234" cy="93073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09234" cy="930736"/>
            </a:xfrm>
            <a:custGeom>
              <a:avLst/>
              <a:gdLst/>
              <a:ahLst/>
              <a:cxnLst/>
              <a:rect l="l" t="t" r="r" b="b"/>
              <a:pathLst>
                <a:path w="1109234" h="930736">
                  <a:moveTo>
                    <a:pt x="54066" y="0"/>
                  </a:moveTo>
                  <a:lnTo>
                    <a:pt x="1055168" y="0"/>
                  </a:lnTo>
                  <a:cubicBezTo>
                    <a:pt x="1085028" y="0"/>
                    <a:pt x="1109234" y="24206"/>
                    <a:pt x="1109234" y="54066"/>
                  </a:cubicBezTo>
                  <a:lnTo>
                    <a:pt x="1109234" y="876671"/>
                  </a:lnTo>
                  <a:cubicBezTo>
                    <a:pt x="1109234" y="906530"/>
                    <a:pt x="1085028" y="930736"/>
                    <a:pt x="1055168" y="930736"/>
                  </a:cubicBezTo>
                  <a:lnTo>
                    <a:pt x="54066" y="930736"/>
                  </a:lnTo>
                  <a:cubicBezTo>
                    <a:pt x="24206" y="930736"/>
                    <a:pt x="0" y="906530"/>
                    <a:pt x="0" y="876671"/>
                  </a:cubicBezTo>
                  <a:lnTo>
                    <a:pt x="0" y="54066"/>
                  </a:lnTo>
                  <a:cubicBezTo>
                    <a:pt x="0" y="24206"/>
                    <a:pt x="24206" y="0"/>
                    <a:pt x="54066" y="0"/>
                  </a:cubicBezTo>
                  <a:close/>
                </a:path>
              </a:pathLst>
            </a:custGeom>
            <a:blipFill>
              <a:blip r:embed="rId24"/>
              <a:stretch>
                <a:fillRect l="-13687" r="-13687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8693278" y="4062992"/>
            <a:ext cx="8689306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64"/>
              </a:lnSpc>
            </a:pPr>
            <a:r>
              <a:rPr lang="en-US" sz="9273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OUVIDORIA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69349" y="5984384"/>
            <a:ext cx="4613160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2900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Ouvir com atenção, agir com foco no cliente.</a:t>
            </a:r>
          </a:p>
          <a:p>
            <a:pPr algn="ctr">
              <a:lnSpc>
                <a:spcPts val="4350"/>
              </a:lnSpc>
            </a:pPr>
            <a:endParaRPr lang="en-US" sz="2900" b="1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3217820" y="9490028"/>
            <a:ext cx="4635978" cy="631359"/>
          </a:xfrm>
          <a:custGeom>
            <a:avLst/>
            <a:gdLst/>
            <a:ahLst/>
            <a:cxnLst/>
            <a:rect l="l" t="t" r="r" b="b"/>
            <a:pathLst>
              <a:path w="4635978" h="631359">
                <a:moveTo>
                  <a:pt x="0" y="0"/>
                </a:moveTo>
                <a:lnTo>
                  <a:pt x="4635978" y="0"/>
                </a:lnTo>
                <a:lnTo>
                  <a:pt x="4635978" y="631359"/>
                </a:lnTo>
                <a:lnTo>
                  <a:pt x="0" y="63135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492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4967605" y="0"/>
                  </a:moveTo>
                  <a:lnTo>
                    <a:pt x="0" y="8573262"/>
                  </a:lnTo>
                  <a:lnTo>
                    <a:pt x="7195566" y="20899247"/>
                  </a:lnTo>
                  <a:lnTo>
                    <a:pt x="15972028" y="20899247"/>
                  </a:lnTo>
                  <a:lnTo>
                    <a:pt x="15972028" y="0"/>
                  </a:lnTo>
                  <a:close/>
                </a:path>
              </a:pathLst>
            </a:custGeom>
            <a:blipFill>
              <a:blip r:embed="rId2"/>
              <a:stretch>
                <a:fillRect l="-63789" r="-3248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284926" y="8299744"/>
            <a:ext cx="2570739" cy="2177133"/>
            <a:chOff x="0" y="0"/>
            <a:chExt cx="809983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9983" cy="685967"/>
            </a:xfrm>
            <a:custGeom>
              <a:avLst/>
              <a:gdLst/>
              <a:ahLst/>
              <a:cxnLst/>
              <a:rect l="l" t="t" r="r" b="b"/>
              <a:pathLst>
                <a:path w="809983" h="685967">
                  <a:moveTo>
                    <a:pt x="404992" y="685967"/>
                  </a:moveTo>
                  <a:lnTo>
                    <a:pt x="809983" y="0"/>
                  </a:lnTo>
                  <a:lnTo>
                    <a:pt x="0" y="0"/>
                  </a:lnTo>
                  <a:lnTo>
                    <a:pt x="404992" y="685967"/>
                  </a:lnTo>
                  <a:close/>
                </a:path>
              </a:pathLst>
            </a:custGeom>
            <a:solidFill>
              <a:srgbClr val="00448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6560" y="-8152"/>
              <a:ext cx="556864" cy="375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7263625">
            <a:off x="8441179" y="-433762"/>
            <a:ext cx="8998626" cy="1361250"/>
            <a:chOff x="0" y="0"/>
            <a:chExt cx="2505778" cy="3790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5778" cy="379057"/>
            </a:xfrm>
            <a:custGeom>
              <a:avLst/>
              <a:gdLst/>
              <a:ahLst/>
              <a:cxnLst/>
              <a:rect l="l" t="t" r="r" b="b"/>
              <a:pathLst>
                <a:path w="2505778" h="379057">
                  <a:moveTo>
                    <a:pt x="203200" y="0"/>
                  </a:moveTo>
                  <a:lnTo>
                    <a:pt x="2505778" y="0"/>
                  </a:lnTo>
                  <a:lnTo>
                    <a:pt x="2302578" y="379057"/>
                  </a:lnTo>
                  <a:lnTo>
                    <a:pt x="0" y="3790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48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2302578" cy="436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263625">
            <a:off x="8777469" y="722928"/>
            <a:ext cx="4950786" cy="823996"/>
            <a:chOff x="0" y="0"/>
            <a:chExt cx="2277473" cy="3790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7473" cy="379057"/>
            </a:xfrm>
            <a:custGeom>
              <a:avLst/>
              <a:gdLst/>
              <a:ahLst/>
              <a:cxnLst/>
              <a:rect l="l" t="t" r="r" b="b"/>
              <a:pathLst>
                <a:path w="2277473" h="379057">
                  <a:moveTo>
                    <a:pt x="203200" y="0"/>
                  </a:moveTo>
                  <a:lnTo>
                    <a:pt x="2277473" y="0"/>
                  </a:lnTo>
                  <a:lnTo>
                    <a:pt x="2074273" y="379057"/>
                  </a:lnTo>
                  <a:lnTo>
                    <a:pt x="0" y="3790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57150"/>
              <a:ext cx="2074273" cy="436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7267119">
            <a:off x="8655355" y="8849508"/>
            <a:ext cx="4208172" cy="699641"/>
            <a:chOff x="0" y="0"/>
            <a:chExt cx="2340012" cy="3890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40012" cy="389045"/>
            </a:xfrm>
            <a:custGeom>
              <a:avLst/>
              <a:gdLst/>
              <a:ahLst/>
              <a:cxnLst/>
              <a:rect l="l" t="t" r="r" b="b"/>
              <a:pathLst>
                <a:path w="2340012" h="389045">
                  <a:moveTo>
                    <a:pt x="203200" y="0"/>
                  </a:moveTo>
                  <a:lnTo>
                    <a:pt x="2340012" y="0"/>
                  </a:lnTo>
                  <a:lnTo>
                    <a:pt x="2136812" y="389045"/>
                  </a:lnTo>
                  <a:lnTo>
                    <a:pt x="0" y="38904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2136812" cy="44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3511549">
            <a:off x="9750823" y="8816067"/>
            <a:ext cx="5227312" cy="248297"/>
          </a:xfrm>
          <a:custGeom>
            <a:avLst/>
            <a:gdLst/>
            <a:ahLst/>
            <a:cxnLst/>
            <a:rect l="l" t="t" r="r" b="b"/>
            <a:pathLst>
              <a:path w="5227312" h="248297">
                <a:moveTo>
                  <a:pt x="0" y="0"/>
                </a:moveTo>
                <a:lnTo>
                  <a:pt x="5227312" y="0"/>
                </a:lnTo>
                <a:lnTo>
                  <a:pt x="5227312" y="248297"/>
                </a:lnTo>
                <a:lnTo>
                  <a:pt x="0" y="248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3532871">
            <a:off x="7836525" y="7116170"/>
            <a:ext cx="8229384" cy="715549"/>
            <a:chOff x="0" y="0"/>
            <a:chExt cx="4316361" cy="3753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316361" cy="375309"/>
            </a:xfrm>
            <a:custGeom>
              <a:avLst/>
              <a:gdLst/>
              <a:ahLst/>
              <a:cxnLst/>
              <a:rect l="l" t="t" r="r" b="b"/>
              <a:pathLst>
                <a:path w="4316361" h="375309">
                  <a:moveTo>
                    <a:pt x="4113161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4316361" y="375309"/>
                  </a:lnTo>
                  <a:lnTo>
                    <a:pt x="4113161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4113161" cy="432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3511549">
            <a:off x="7669749" y="7637319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3532871">
            <a:off x="7241868" y="6487515"/>
            <a:ext cx="10449408" cy="822518"/>
            <a:chOff x="0" y="0"/>
            <a:chExt cx="4767998" cy="37530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67998" cy="375309"/>
            </a:xfrm>
            <a:custGeom>
              <a:avLst/>
              <a:gdLst/>
              <a:ahLst/>
              <a:cxnLst/>
              <a:rect l="l" t="t" r="r" b="b"/>
              <a:pathLst>
                <a:path w="4767998" h="375309">
                  <a:moveTo>
                    <a:pt x="4564798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4767998" y="375309"/>
                  </a:lnTo>
                  <a:lnTo>
                    <a:pt x="4564798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57150"/>
              <a:ext cx="4564798" cy="432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36165" y="6076169"/>
            <a:ext cx="897521" cy="570103"/>
            <a:chOff x="0" y="0"/>
            <a:chExt cx="509567" cy="32367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09567" cy="323676"/>
            </a:xfrm>
            <a:custGeom>
              <a:avLst/>
              <a:gdLst/>
              <a:ahLst/>
              <a:cxnLst/>
              <a:rect l="l" t="t" r="r" b="b"/>
              <a:pathLst>
                <a:path w="509567" h="323676">
                  <a:moveTo>
                    <a:pt x="306367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09567" y="323676"/>
                  </a:lnTo>
                  <a:lnTo>
                    <a:pt x="306367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57150"/>
              <a:ext cx="306367" cy="380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297829" y="6908879"/>
            <a:ext cx="871714" cy="535116"/>
            <a:chOff x="0" y="0"/>
            <a:chExt cx="527274" cy="3236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7274" cy="323676"/>
            </a:xfrm>
            <a:custGeom>
              <a:avLst/>
              <a:gdLst/>
              <a:ahLst/>
              <a:cxnLst/>
              <a:rect l="l" t="t" r="r" b="b"/>
              <a:pathLst>
                <a:path w="527274" h="323676">
                  <a:moveTo>
                    <a:pt x="324074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27274" y="323676"/>
                  </a:lnTo>
                  <a:lnTo>
                    <a:pt x="324074" y="0"/>
                  </a:lnTo>
                  <a:close/>
                </a:path>
              </a:pathLst>
            </a:custGeom>
            <a:solidFill>
              <a:srgbClr val="004488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01600" y="-57150"/>
              <a:ext cx="324074" cy="380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14377" y="574677"/>
            <a:ext cx="8799915" cy="108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4999" b="1" spc="-189">
                <a:solidFill>
                  <a:srgbClr val="004AAD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Convertendo feedback em evolução contínua.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34470" y="1846894"/>
            <a:ext cx="7609530" cy="801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01E47"/>
                </a:solidFill>
                <a:latin typeface="Titillium Web"/>
                <a:ea typeface="Titillium Web"/>
                <a:cs typeface="Titillium Web"/>
                <a:sym typeface="Titillium Web"/>
              </a:rPr>
              <a:t>A Ouvidoria Zema Financeira tem como principal objetivo receber e tratar, de maneira justa e imparcial, todas as manifestações recebidas. Isso inclui reclamações, solicitações, denúncias, sugestões e elogios de clientes que não ficaram satisfeitos com a solução apresentada pelos canais primários de atendimento. Este processo é essencial para garantir um canal de comunicação transparente e confiável entre a instituição e seus clientes e usuários.</a:t>
            </a:r>
          </a:p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endParaRPr lang="en-US" sz="2199" u="none" strike="noStrike">
              <a:solidFill>
                <a:srgbClr val="001E4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01E47"/>
                </a:solidFill>
                <a:latin typeface="Titillium Web"/>
                <a:ea typeface="Titillium Web"/>
                <a:cs typeface="Titillium Web"/>
                <a:sym typeface="Titillium Web"/>
              </a:rPr>
              <a:t>A estrutura da Ouvidoria é cuidadosamente projetada para estar em sintonia com a natureza e complexidade dos produtos, serviços, atividades, processos e sistemas da instituição. Ela opera de forma independente das unidades executoras da instituição, estando sob a responsabilidade do Diretor Presidente, com um Ouvidor que lhe é subordinado.</a:t>
            </a:r>
          </a:p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endParaRPr lang="en-US" sz="2199" u="none" strike="noStrike">
              <a:solidFill>
                <a:srgbClr val="001E4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01E47"/>
                </a:solidFill>
                <a:latin typeface="Titillium Web"/>
                <a:ea typeface="Titillium Web"/>
                <a:cs typeface="Titillium Web"/>
                <a:sym typeface="Titillium Web"/>
              </a:rPr>
              <a:t>A Ouvidoria atua como um canal de última instância, oferecendo tratamento formal para questões que não foram resolvidas pelos canais primários. Como um canal independente, a Ouvidoria do Grupo Zema desempenha um papel mediador, sempre com o intuito de promover a qualidade da comunicação e fortalecer laços de confiança e colaboração mútua entre a instituição e seus clientes.</a:t>
            </a:r>
          </a:p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endParaRPr lang="en-US" sz="2199" u="none" strike="noStrike">
              <a:solidFill>
                <a:srgbClr val="001E4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3084264" y="9393634"/>
            <a:ext cx="5316466" cy="893366"/>
          </a:xfrm>
          <a:custGeom>
            <a:avLst/>
            <a:gdLst/>
            <a:ahLst/>
            <a:cxnLst/>
            <a:rect l="l" t="t" r="r" b="b"/>
            <a:pathLst>
              <a:path w="5316466" h="893366">
                <a:moveTo>
                  <a:pt x="0" y="0"/>
                </a:moveTo>
                <a:lnTo>
                  <a:pt x="5316467" y="0"/>
                </a:lnTo>
                <a:lnTo>
                  <a:pt x="5316467" y="893366"/>
                </a:lnTo>
                <a:lnTo>
                  <a:pt x="0" y="893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20737" y="-459846"/>
            <a:ext cx="11568759" cy="4863948"/>
            <a:chOff x="0" y="0"/>
            <a:chExt cx="1186449" cy="498829"/>
          </a:xfrm>
        </p:grpSpPr>
        <p:sp>
          <p:nvSpPr>
            <p:cNvPr id="3" name="Freeform 3"/>
            <p:cNvSpPr/>
            <p:nvPr/>
          </p:nvSpPr>
          <p:spPr>
            <a:xfrm>
              <a:off x="5878" y="0"/>
              <a:ext cx="1174693" cy="498829"/>
            </a:xfrm>
            <a:custGeom>
              <a:avLst/>
              <a:gdLst/>
              <a:ahLst/>
              <a:cxnLst/>
              <a:rect l="l" t="t" r="r" b="b"/>
              <a:pathLst>
                <a:path w="1174693" h="498829">
                  <a:moveTo>
                    <a:pt x="217398" y="0"/>
                  </a:moveTo>
                  <a:lnTo>
                    <a:pt x="1160495" y="0"/>
                  </a:lnTo>
                  <a:cubicBezTo>
                    <a:pt x="1164990" y="0"/>
                    <a:pt x="1169190" y="2237"/>
                    <a:pt x="1171698" y="5967"/>
                  </a:cubicBezTo>
                  <a:cubicBezTo>
                    <a:pt x="1174206" y="9697"/>
                    <a:pt x="1174693" y="14430"/>
                    <a:pt x="1172997" y="18593"/>
                  </a:cubicBezTo>
                  <a:lnTo>
                    <a:pt x="984945" y="480236"/>
                  </a:lnTo>
                  <a:cubicBezTo>
                    <a:pt x="980365" y="491478"/>
                    <a:pt x="969435" y="498829"/>
                    <a:pt x="957295" y="498829"/>
                  </a:cubicBezTo>
                  <a:lnTo>
                    <a:pt x="14198" y="498829"/>
                  </a:lnTo>
                  <a:cubicBezTo>
                    <a:pt x="9704" y="498829"/>
                    <a:pt x="5504" y="496592"/>
                    <a:pt x="2996" y="492862"/>
                  </a:cubicBezTo>
                  <a:cubicBezTo>
                    <a:pt x="487" y="489132"/>
                    <a:pt x="0" y="484398"/>
                    <a:pt x="1696" y="480236"/>
                  </a:cubicBezTo>
                  <a:lnTo>
                    <a:pt x="189748" y="18593"/>
                  </a:lnTo>
                  <a:cubicBezTo>
                    <a:pt x="194328" y="7350"/>
                    <a:pt x="205259" y="0"/>
                    <a:pt x="217398" y="0"/>
                  </a:cubicBezTo>
                  <a:close/>
                </a:path>
              </a:pathLst>
            </a:custGeom>
            <a:blipFill>
              <a:blip r:embed="rId2"/>
              <a:stretch>
                <a:fillRect l="-10756" t="-11925" r="257" b="-34920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5" name="Freeform 5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004488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40108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9" name="Freeform 9"/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003C6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343609" y="4594602"/>
            <a:ext cx="22080944" cy="4969855"/>
            <a:chOff x="0" y="0"/>
            <a:chExt cx="1800779" cy="405309"/>
          </a:xfrm>
        </p:grpSpPr>
        <p:sp>
          <p:nvSpPr>
            <p:cNvPr id="12" name="Freeform 12"/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00366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864346" y="9564457"/>
            <a:ext cx="4083521" cy="556122"/>
          </a:xfrm>
          <a:custGeom>
            <a:avLst/>
            <a:gdLst/>
            <a:ahLst/>
            <a:cxnLst/>
            <a:rect l="l" t="t" r="r" b="b"/>
            <a:pathLst>
              <a:path w="4083521" h="556122">
                <a:moveTo>
                  <a:pt x="0" y="0"/>
                </a:moveTo>
                <a:lnTo>
                  <a:pt x="4083521" y="0"/>
                </a:lnTo>
                <a:lnTo>
                  <a:pt x="4083521" y="556121"/>
                </a:lnTo>
                <a:lnTo>
                  <a:pt x="0" y="5561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28020" y="1047750"/>
            <a:ext cx="8007081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92"/>
              </a:lnSpc>
            </a:pPr>
            <a:r>
              <a:rPr lang="en-US" sz="2800" u="none" strike="noStrik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A ouvidoria recebe e analisa solicitações, mapeia demandas e as direciona quando necessário. Além de interagir com consumidores, cobra a execução de demandas através de relatórios e comitês. Trabalha de forma integrada para promover mudanças construtivas nos processos internos.</a:t>
            </a:r>
          </a:p>
          <a:p>
            <a:pPr marL="0" lvl="0" indent="0" algn="ctr">
              <a:lnSpc>
                <a:spcPts val="3192"/>
              </a:lnSpc>
            </a:pPr>
            <a:endParaRPr lang="en-US" sz="2800" u="none" strike="noStrike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1" name="TextBox 21"/>
          <p:cNvSpPr txBox="1"/>
          <p:nvPr/>
        </p:nvSpPr>
        <p:spPr>
          <a:xfrm rot="60000">
            <a:off x="2388412" y="5100393"/>
            <a:ext cx="520591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E"/>
                </a:solidFill>
                <a:latin typeface="TT Norms Bold"/>
                <a:ea typeface="TT Norms Bold"/>
                <a:cs typeface="TT Norms Bold"/>
                <a:sym typeface="TT Norms Bold"/>
              </a:rPr>
              <a:t>1.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7742" y="5655765"/>
            <a:ext cx="3661097" cy="2111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">
                <a:solidFill>
                  <a:srgbClr val="FFFFFE"/>
                </a:solidFill>
                <a:latin typeface="TT Norms"/>
                <a:ea typeface="TT Norms"/>
                <a:cs typeface="TT Norms"/>
                <a:sym typeface="TT Norms"/>
              </a:rPr>
              <a:t>Ao registrar a demanda o cliente receberá um número de protocolo do atendimento, para que seu próximo contato seja feito a partir do que já foi registrado.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38946" y="4917579"/>
            <a:ext cx="490419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E"/>
                </a:solidFill>
                <a:latin typeface="TT Norms Bold"/>
                <a:ea typeface="TT Norms Bold"/>
                <a:cs typeface="TT Norms Bold"/>
                <a:sym typeface="TT Norms Bold"/>
              </a:rPr>
              <a:t>2.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65254" y="5479553"/>
            <a:ext cx="4113936" cy="246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">
                <a:solidFill>
                  <a:srgbClr val="FFFFFE"/>
                </a:solidFill>
                <a:latin typeface="TT Norms"/>
                <a:ea typeface="TT Norms"/>
                <a:cs typeface="TT Norms"/>
                <a:sym typeface="TT Norms"/>
              </a:rPr>
              <a:t>Realizamos atendimentos presenciais quando os clientes optam pelo atendimento pessoal. Este, é feito sempre em local reservado para manter a confidencialidade das informações relatadas pelo cliente.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88752" y="4917579"/>
            <a:ext cx="324578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E"/>
                </a:solidFill>
                <a:latin typeface="TT Norms Bold"/>
                <a:ea typeface="TT Norms Bold"/>
                <a:cs typeface="TT Norms Bold"/>
                <a:sym typeface="TT Norms Bold"/>
              </a:rPr>
              <a:t>3.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465015" y="5479553"/>
            <a:ext cx="4372053" cy="281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">
                <a:solidFill>
                  <a:srgbClr val="FFFFFE"/>
                </a:solidFill>
                <a:latin typeface="TT Norms"/>
                <a:ea typeface="TT Norms"/>
                <a:cs typeface="TT Norms"/>
                <a:sym typeface="TT Norms"/>
              </a:rPr>
              <a:t>Quando a central de atendimento é acionada, verifica-se se há solicitações em andamento. Se a demanda não foi resolvida no prazo ou não satisfez o usuário, o caso é encaminhado para a Ouvidoria, que atua como última instância de atendimento.</a:t>
            </a:r>
          </a:p>
          <a:p>
            <a:pPr algn="just">
              <a:lnSpc>
                <a:spcPts val="2800"/>
              </a:lnSpc>
            </a:pPr>
            <a:endParaRPr lang="en-US" sz="2000" spc="10">
              <a:solidFill>
                <a:srgbClr val="FFFFFE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2443" y="-594596"/>
            <a:ext cx="9757415" cy="10632532"/>
          </a:xfrm>
          <a:custGeom>
            <a:avLst/>
            <a:gdLst/>
            <a:ahLst/>
            <a:cxnLst/>
            <a:rect l="l" t="t" r="r" b="b"/>
            <a:pathLst>
              <a:path w="9757415" h="10632532">
                <a:moveTo>
                  <a:pt x="0" y="0"/>
                </a:moveTo>
                <a:lnTo>
                  <a:pt x="9757415" y="0"/>
                </a:lnTo>
                <a:lnTo>
                  <a:pt x="9757415" y="10632532"/>
                </a:lnTo>
                <a:lnTo>
                  <a:pt x="0" y="106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6489" r="-26140" b="-727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355995" cy="10288969"/>
            <a:chOff x="0" y="0"/>
            <a:chExt cx="22096641" cy="35769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96603" cy="35769677"/>
            </a:xfrm>
            <a:custGeom>
              <a:avLst/>
              <a:gdLst/>
              <a:ahLst/>
              <a:cxnLst/>
              <a:rect l="l" t="t" r="r" b="b"/>
              <a:pathLst>
                <a:path w="22096603" h="35769677">
                  <a:moveTo>
                    <a:pt x="0" y="0"/>
                  </a:moveTo>
                  <a:lnTo>
                    <a:pt x="0" y="35769677"/>
                  </a:lnTo>
                  <a:lnTo>
                    <a:pt x="8282051" y="35769677"/>
                  </a:lnTo>
                  <a:lnTo>
                    <a:pt x="22096603" y="12790297"/>
                  </a:lnTo>
                  <a:lnTo>
                    <a:pt x="14409165" y="0"/>
                  </a:lnTo>
                  <a:close/>
                </a:path>
              </a:pathLst>
            </a:custGeom>
            <a:blipFill>
              <a:blip r:embed="rId3"/>
              <a:stretch>
                <a:fillRect l="-125242" t="-21900" r="-7075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4315641" y="8299744"/>
            <a:ext cx="2451270" cy="2177133"/>
            <a:chOff x="0" y="0"/>
            <a:chExt cx="772341" cy="6859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001E4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0678" y="-8152"/>
              <a:ext cx="530985" cy="375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3567425">
            <a:off x="1305478" y="-225570"/>
            <a:ext cx="7766248" cy="1505968"/>
            <a:chOff x="0" y="0"/>
            <a:chExt cx="1827172" cy="3543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27172" cy="354311"/>
            </a:xfrm>
            <a:custGeom>
              <a:avLst/>
              <a:gdLst/>
              <a:ahLst/>
              <a:cxnLst/>
              <a:rect l="l" t="t" r="r" b="b"/>
              <a:pathLst>
                <a:path w="1827172" h="354311">
                  <a:moveTo>
                    <a:pt x="1623972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827172" y="354311"/>
                  </a:lnTo>
                  <a:lnTo>
                    <a:pt x="1623972" y="0"/>
                  </a:lnTo>
                  <a:close/>
                </a:path>
              </a:pathLst>
            </a:custGeom>
            <a:solidFill>
              <a:srgbClr val="001E4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57150"/>
              <a:ext cx="1623972" cy="411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3567425">
            <a:off x="3712143" y="620540"/>
            <a:ext cx="4522503" cy="523929"/>
            <a:chOff x="0" y="0"/>
            <a:chExt cx="3058375" cy="3543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58375" cy="354311"/>
            </a:xfrm>
            <a:custGeom>
              <a:avLst/>
              <a:gdLst/>
              <a:ahLst/>
              <a:cxnLst/>
              <a:rect l="l" t="t" r="r" b="b"/>
              <a:pathLst>
                <a:path w="3058375" h="354311">
                  <a:moveTo>
                    <a:pt x="285517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3058375" y="354311"/>
                  </a:lnTo>
                  <a:lnTo>
                    <a:pt x="2855175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2855175" cy="411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3567425">
            <a:off x="3965305" y="9092134"/>
            <a:ext cx="4708710" cy="727767"/>
            <a:chOff x="0" y="0"/>
            <a:chExt cx="2292417" cy="3543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57150"/>
              <a:ext cx="2089217" cy="411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3587692">
            <a:off x="1897734" y="8843242"/>
            <a:ext cx="5824176" cy="276648"/>
          </a:xfrm>
          <a:custGeom>
            <a:avLst/>
            <a:gdLst/>
            <a:ahLst/>
            <a:cxnLst/>
            <a:rect l="l" t="t" r="r" b="b"/>
            <a:pathLst>
              <a:path w="5824176" h="276648">
                <a:moveTo>
                  <a:pt x="0" y="0"/>
                </a:moveTo>
                <a:lnTo>
                  <a:pt x="5824176" y="0"/>
                </a:lnTo>
                <a:lnTo>
                  <a:pt x="5824176" y="276648"/>
                </a:lnTo>
                <a:lnTo>
                  <a:pt x="0" y="276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7212503">
            <a:off x="-899284" y="8192320"/>
            <a:ext cx="10866833" cy="796584"/>
            <a:chOff x="0" y="0"/>
            <a:chExt cx="4892571" cy="3586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57150"/>
              <a:ext cx="4689371" cy="41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3587692">
            <a:off x="476982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8" y="0"/>
                </a:lnTo>
                <a:lnTo>
                  <a:pt x="9498398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7212503">
            <a:off x="-1507732" y="7141880"/>
            <a:ext cx="11863906" cy="796584"/>
            <a:chOff x="0" y="0"/>
            <a:chExt cx="5341483" cy="35864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57150"/>
              <a:ext cx="5138283" cy="41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048171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488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01600" y="-57150"/>
              <a:ext cx="371859" cy="419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9320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57150"/>
              <a:ext cx="339732" cy="419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829498" y="8299744"/>
            <a:ext cx="8872114" cy="789237"/>
            <a:chOff x="0" y="0"/>
            <a:chExt cx="2336688" cy="20786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36689" cy="207865"/>
            </a:xfrm>
            <a:custGeom>
              <a:avLst/>
              <a:gdLst/>
              <a:ahLst/>
              <a:cxnLst/>
              <a:rect l="l" t="t" r="r" b="b"/>
              <a:pathLst>
                <a:path w="2336689" h="207865">
                  <a:moveTo>
                    <a:pt x="0" y="0"/>
                  </a:moveTo>
                  <a:lnTo>
                    <a:pt x="2336689" y="0"/>
                  </a:lnTo>
                  <a:lnTo>
                    <a:pt x="2336689" y="207865"/>
                  </a:lnTo>
                  <a:lnTo>
                    <a:pt x="0" y="207865"/>
                  </a:lnTo>
                  <a:close/>
                </a:path>
              </a:pathLst>
            </a:custGeom>
            <a:solidFill>
              <a:srgbClr val="004488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2336688" cy="265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7829498" y="4182126"/>
            <a:ext cx="8665019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spc="-67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NOTIFICAÇÃO</a:t>
            </a:r>
          </a:p>
          <a:p>
            <a:pPr algn="l">
              <a:lnSpc>
                <a:spcPts val="4320"/>
              </a:lnSpc>
            </a:pPr>
            <a:r>
              <a:rPr lang="en-US" sz="2400" spc="-67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Notificações Extrajudiciais recebidas através do e-mail:</a:t>
            </a:r>
          </a:p>
          <a:p>
            <a:pPr algn="l">
              <a:lnSpc>
                <a:spcPts val="2879"/>
              </a:lnSpc>
            </a:pPr>
            <a:r>
              <a:rPr lang="en-US" sz="2400" b="1" u="sng" spc="-67">
                <a:solidFill>
                  <a:srgbClr val="0563C1"/>
                </a:solidFill>
                <a:latin typeface="Titillium Web Bold"/>
                <a:ea typeface="Titillium Web Bold"/>
                <a:cs typeface="Titillium Web Bold"/>
                <a:sym typeface="Titillium Web Bold"/>
                <a:hlinkClick r:id="rId5" tooltip="mailto:ouvidoria@zemafinanceira.com"/>
              </a:rPr>
              <a:t>ouvidoria@zemafinanceira.com</a:t>
            </a:r>
            <a:r>
              <a:rPr lang="en-US" sz="2400" spc="-67">
                <a:solidFill>
                  <a:srgbClr val="0563C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</a:p>
        </p:txBody>
      </p:sp>
      <p:sp>
        <p:nvSpPr>
          <p:cNvPr id="35" name="Freeform 35"/>
          <p:cNvSpPr/>
          <p:nvPr/>
        </p:nvSpPr>
        <p:spPr>
          <a:xfrm flipH="1">
            <a:off x="13471207" y="4868508"/>
            <a:ext cx="424293" cy="424293"/>
          </a:xfrm>
          <a:custGeom>
            <a:avLst/>
            <a:gdLst/>
            <a:ahLst/>
            <a:cxnLst/>
            <a:rect l="l" t="t" r="r" b="b"/>
            <a:pathLst>
              <a:path w="424293" h="424293">
                <a:moveTo>
                  <a:pt x="424293" y="0"/>
                </a:moveTo>
                <a:lnTo>
                  <a:pt x="0" y="0"/>
                </a:lnTo>
                <a:lnTo>
                  <a:pt x="0" y="424293"/>
                </a:lnTo>
                <a:lnTo>
                  <a:pt x="424293" y="424293"/>
                </a:lnTo>
                <a:lnTo>
                  <a:pt x="42429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3507494" y="5439426"/>
            <a:ext cx="411084" cy="411084"/>
          </a:xfrm>
          <a:custGeom>
            <a:avLst/>
            <a:gdLst/>
            <a:ahLst/>
            <a:cxnLst/>
            <a:rect l="l" t="t" r="r" b="b"/>
            <a:pathLst>
              <a:path w="411084" h="411084">
                <a:moveTo>
                  <a:pt x="0" y="0"/>
                </a:moveTo>
                <a:lnTo>
                  <a:pt x="411084" y="0"/>
                </a:lnTo>
                <a:lnTo>
                  <a:pt x="411084" y="411084"/>
                </a:lnTo>
                <a:lnTo>
                  <a:pt x="0" y="411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475054" y="4322337"/>
            <a:ext cx="395149" cy="395149"/>
          </a:xfrm>
          <a:custGeom>
            <a:avLst/>
            <a:gdLst/>
            <a:ahLst/>
            <a:cxnLst/>
            <a:rect l="l" t="t" r="r" b="b"/>
            <a:pathLst>
              <a:path w="395149" h="395149">
                <a:moveTo>
                  <a:pt x="0" y="0"/>
                </a:moveTo>
                <a:lnTo>
                  <a:pt x="395149" y="0"/>
                </a:lnTo>
                <a:lnTo>
                  <a:pt x="395149" y="395149"/>
                </a:lnTo>
                <a:lnTo>
                  <a:pt x="0" y="395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8122505" y="8490424"/>
            <a:ext cx="469489" cy="469489"/>
          </a:xfrm>
          <a:custGeom>
            <a:avLst/>
            <a:gdLst/>
            <a:ahLst/>
            <a:cxnLst/>
            <a:rect l="l" t="t" r="r" b="b"/>
            <a:pathLst>
              <a:path w="469489" h="469489">
                <a:moveTo>
                  <a:pt x="0" y="0"/>
                </a:moveTo>
                <a:lnTo>
                  <a:pt x="469490" y="0"/>
                </a:lnTo>
                <a:lnTo>
                  <a:pt x="469490" y="469490"/>
                </a:lnTo>
                <a:lnTo>
                  <a:pt x="0" y="4694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0974516" y="8477235"/>
            <a:ext cx="453476" cy="453476"/>
          </a:xfrm>
          <a:custGeom>
            <a:avLst/>
            <a:gdLst/>
            <a:ahLst/>
            <a:cxnLst/>
            <a:rect l="l" t="t" r="r" b="b"/>
            <a:pathLst>
              <a:path w="453476" h="453476">
                <a:moveTo>
                  <a:pt x="453476" y="0"/>
                </a:moveTo>
                <a:lnTo>
                  <a:pt x="0" y="0"/>
                </a:lnTo>
                <a:lnTo>
                  <a:pt x="0" y="453476"/>
                </a:lnTo>
                <a:lnTo>
                  <a:pt x="453476" y="453476"/>
                </a:lnTo>
                <a:lnTo>
                  <a:pt x="4534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088146" y="8540823"/>
            <a:ext cx="411084" cy="411084"/>
          </a:xfrm>
          <a:custGeom>
            <a:avLst/>
            <a:gdLst/>
            <a:ahLst/>
            <a:cxnLst/>
            <a:rect l="l" t="t" r="r" b="b"/>
            <a:pathLst>
              <a:path w="411084" h="411084">
                <a:moveTo>
                  <a:pt x="0" y="0"/>
                </a:moveTo>
                <a:lnTo>
                  <a:pt x="411084" y="0"/>
                </a:lnTo>
                <a:lnTo>
                  <a:pt x="411084" y="411084"/>
                </a:lnTo>
                <a:lnTo>
                  <a:pt x="0" y="411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7829498" y="536939"/>
            <a:ext cx="867453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spc="-67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CENTRAL DE RELACIONAMENTOS</a:t>
            </a:r>
          </a:p>
          <a:p>
            <a:pPr algn="l">
              <a:lnSpc>
                <a:spcPts val="2879"/>
              </a:lnSpc>
            </a:pPr>
            <a:r>
              <a:rPr lang="en-US" sz="2400" spc="-67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Assim como a Ouvidoria, todos os nossos canais de  atendimentos de SAC são compartilhados pelo conglomerado prudencial.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810448" y="2178558"/>
            <a:ext cx="866501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Em nossos canais o cliente pode esclarecer dúvidas, efetuar  negociações e registrar reclamações ao SAC por ligações  telefônicas através do 0800.095.6702 ou chat através dos sites</a:t>
            </a:r>
          </a:p>
          <a:p>
            <a:pPr algn="l">
              <a:lnSpc>
                <a:spcPts val="2879"/>
              </a:lnSpc>
            </a:pPr>
            <a:r>
              <a:rPr lang="en-US" sz="2400" b="1" u="sng">
                <a:solidFill>
                  <a:srgbClr val="0563C1"/>
                </a:solidFill>
                <a:latin typeface="Titillium Web Bold"/>
                <a:ea typeface="Titillium Web Bold"/>
                <a:cs typeface="Titillium Web Bold"/>
                <a:sym typeface="Titillium Web Bold"/>
                <a:hlinkClick r:id="rId9" tooltip="http://www.zemafinanceira.com/"/>
              </a:rPr>
              <a:t>www.zemafinanceira.com</a:t>
            </a:r>
            <a:r>
              <a:rPr lang="en-US" sz="2400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810448" y="5942819"/>
            <a:ext cx="9390266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400" b="1" spc="-67">
                <a:solidFill>
                  <a:srgbClr val="004488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FALE CONOSCO</a:t>
            </a:r>
          </a:p>
          <a:p>
            <a:pPr algn="l">
              <a:lnSpc>
                <a:spcPts val="2879"/>
              </a:lnSpc>
            </a:pPr>
            <a:r>
              <a:rPr lang="en-US" sz="2400" spc="-67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O atendimento é feito por meio de solicitação pelo ícone Fale Conosco </a:t>
            </a:r>
          </a:p>
          <a:p>
            <a:pPr algn="l">
              <a:lnSpc>
                <a:spcPts val="2879"/>
              </a:lnSpc>
            </a:pPr>
            <a:r>
              <a:rPr lang="en-US" sz="2400" spc="-67">
                <a:solidFill>
                  <a:srgbClr val="004488"/>
                </a:solidFill>
                <a:latin typeface="Titillium Web"/>
                <a:ea typeface="Titillium Web"/>
                <a:cs typeface="Titillium Web"/>
                <a:sym typeface="Titillium Web"/>
              </a:rPr>
              <a:t>no site </a:t>
            </a:r>
            <a:r>
              <a:rPr lang="en-US" sz="2400" b="1" spc="-67">
                <a:solidFill>
                  <a:srgbClr val="0563C1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https</a:t>
            </a:r>
            <a:r>
              <a:rPr lang="en-US" sz="2400" b="1" u="sng" spc="-67">
                <a:solidFill>
                  <a:srgbClr val="0563C1"/>
                </a:solidFill>
                <a:latin typeface="Titillium Web Bold"/>
                <a:ea typeface="Titillium Web Bold"/>
                <a:cs typeface="Titillium Web Bold"/>
                <a:sym typeface="Titillium Web Bold"/>
                <a:hlinkClick r:id="rId10" tooltip="http://www.zemafinanceira.com/central-de-atendimento"/>
              </a:rPr>
              <a:t>://w</a:t>
            </a:r>
            <a:r>
              <a:rPr lang="en-US" sz="2400" b="1" spc="-67">
                <a:solidFill>
                  <a:srgbClr val="0563C1"/>
                </a:solidFill>
                <a:latin typeface="Titillium Web Bold"/>
                <a:ea typeface="Titillium Web Bold"/>
                <a:cs typeface="Titillium Web Bold"/>
                <a:sym typeface="Titillium Web Bold"/>
              </a:rPr>
              <a:t>ww.</a:t>
            </a:r>
            <a:r>
              <a:rPr lang="en-US" sz="2400" b="1" u="sng" spc="-67">
                <a:solidFill>
                  <a:srgbClr val="0563C1"/>
                </a:solidFill>
                <a:latin typeface="Titillium Web Bold"/>
                <a:ea typeface="Titillium Web Bold"/>
                <a:cs typeface="Titillium Web Bold"/>
                <a:sym typeface="Titillium Web Bold"/>
                <a:hlinkClick r:id="rId10" tooltip="http://www.zemafinanceira.com/central-de-atendimento"/>
              </a:rPr>
              <a:t>zemafinanceira.com/central-de-atendimento</a:t>
            </a:r>
            <a:r>
              <a:rPr lang="en-US" sz="2400" spc="-67">
                <a:solidFill>
                  <a:srgbClr val="0563C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687245" y="8556335"/>
            <a:ext cx="1846071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FFCB05"/>
                </a:solidFill>
                <a:latin typeface="Titillium Web"/>
                <a:ea typeface="Titillium Web"/>
                <a:cs typeface="Titillium Web"/>
                <a:sym typeface="Titillium Web"/>
              </a:rPr>
              <a:t>zema financeira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523242" y="8546725"/>
            <a:ext cx="2067762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FFCB05"/>
                </a:solidFill>
                <a:latin typeface="Titillium Web"/>
                <a:ea typeface="Titillium Web"/>
                <a:cs typeface="Titillium Web"/>
                <a:sym typeface="Titillium Web"/>
              </a:rPr>
              <a:t>@zema financeira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594480" y="8556335"/>
            <a:ext cx="2176679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FFCB05"/>
                </a:solidFill>
                <a:latin typeface="Titillium Web"/>
                <a:ea typeface="Titillium Web"/>
                <a:cs typeface="Titillium Web"/>
                <a:sym typeface="Titillium Web"/>
              </a:rPr>
              <a:t>zema financeira</a:t>
            </a:r>
          </a:p>
        </p:txBody>
      </p:sp>
      <p:sp>
        <p:nvSpPr>
          <p:cNvPr id="47" name="Freeform 47"/>
          <p:cNvSpPr/>
          <p:nvPr/>
        </p:nvSpPr>
        <p:spPr>
          <a:xfrm>
            <a:off x="13870203" y="9641431"/>
            <a:ext cx="4083521" cy="556122"/>
          </a:xfrm>
          <a:custGeom>
            <a:avLst/>
            <a:gdLst/>
            <a:ahLst/>
            <a:cxnLst/>
            <a:rect l="l" t="t" r="r" b="b"/>
            <a:pathLst>
              <a:path w="4083521" h="556122">
                <a:moveTo>
                  <a:pt x="0" y="0"/>
                </a:moveTo>
                <a:lnTo>
                  <a:pt x="4083521" y="0"/>
                </a:lnTo>
                <a:lnTo>
                  <a:pt x="4083521" y="556121"/>
                </a:lnTo>
                <a:lnTo>
                  <a:pt x="0" y="5561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6DD9B36B66FFA43915FA4F780B23D13" ma:contentTypeVersion="1" ma:contentTypeDescription="Crie um novo documento." ma:contentTypeScope="" ma:versionID="ccc8d237db6cfd09867959fd592432b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2a42ba22b3d3c36d4220d3cf34f11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gendamento de Data de Início" ma:description="Data de Início de Agendamento é uma coluna de site criada pelo recurso de Publicação. Ela é usada para especificar a data e hora em que essa página aparecerá pela primeira vez aos visitantes do site." ma:hidden="true" ma:internalName="PublishingStartDate">
      <xsd:simpleType>
        <xsd:restriction base="dms:Unknown"/>
      </xsd:simpleType>
    </xsd:element>
    <xsd:element name="PublishingExpirationDate" ma:index="9" nillable="true" ma:displayName="Agendamento de Data de Término" ma:description="Data Final de Agendamento é uma coluna de site criada pelo recurso de Publicação. Ela é usada para especificar a data e a hora em que essa página não será mais exibida aos visitantes do site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1503059-281B-4265-937C-42BBA1E397DF}"/>
</file>

<file path=customXml/itemProps2.xml><?xml version="1.0" encoding="utf-8"?>
<ds:datastoreItem xmlns:ds="http://schemas.openxmlformats.org/officeDocument/2006/customXml" ds:itemID="{95167214-8132-4C30-A612-2F37724B8575}"/>
</file>

<file path=customXml/itemProps3.xml><?xml version="1.0" encoding="utf-8"?>
<ds:datastoreItem xmlns:ds="http://schemas.openxmlformats.org/officeDocument/2006/customXml" ds:itemID="{0D86DE93-87F2-4108-A115-C1691264BF3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1903</Words>
  <Application>Microsoft Office PowerPoint</Application>
  <PresentationFormat>Personalizar</PresentationFormat>
  <Paragraphs>184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43" baseType="lpstr">
      <vt:lpstr>Titillium Web Italics</vt:lpstr>
      <vt:lpstr>TT Norms Bold</vt:lpstr>
      <vt:lpstr>TT Norms</vt:lpstr>
      <vt:lpstr>Montserrat</vt:lpstr>
      <vt:lpstr>Poppins Medium</vt:lpstr>
      <vt:lpstr>Arial</vt:lpstr>
      <vt:lpstr>Asap Condensed Bold</vt:lpstr>
      <vt:lpstr>Calibri</vt:lpstr>
      <vt:lpstr>Titillium Web Bold</vt:lpstr>
      <vt:lpstr>Montserrat Bold</vt:lpstr>
      <vt:lpstr>Garet</vt:lpstr>
      <vt:lpstr>Poppins Bold</vt:lpstr>
      <vt:lpstr>Telegraf Bold</vt:lpstr>
      <vt:lpstr>Telegraf</vt:lpstr>
      <vt:lpstr>Poppins</vt:lpstr>
      <vt:lpstr>Poppins Ultra-Bold</vt:lpstr>
      <vt:lpstr>Titillium Web</vt:lpstr>
      <vt:lpstr>Poppins Semi-Bold</vt:lpstr>
      <vt:lpstr>Montserrat Bold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RELATÓRIO DE  OUVIDORIA  2º SEMESTRE 2024 - ZEMA FINANCEIRA</dc:title>
  <dc:creator>Daniella Rezende de Carvalho</dc:creator>
  <cp:lastModifiedBy>Daniella Rezende de Carvalho</cp:lastModifiedBy>
  <cp:revision>3</cp:revision>
  <dcterms:created xsi:type="dcterms:W3CDTF">2006-08-16T00:00:00Z</dcterms:created>
  <dcterms:modified xsi:type="dcterms:W3CDTF">2025-04-07T12:40:04Z</dcterms:modified>
  <dc:identifier>DAGcex1vh1o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0x010100B6DD9B36B66FFA43915FA4F780B23D13</vt:lpwstr>
  </property>
</Properties>
</file>